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9" r:id="rId4"/>
    <p:sldId id="258" r:id="rId5"/>
    <p:sldId id="262" r:id="rId6"/>
    <p:sldId id="273" r:id="rId7"/>
    <p:sldId id="282" r:id="rId8"/>
    <p:sldId id="267" r:id="rId9"/>
    <p:sldId id="278" r:id="rId10"/>
    <p:sldId id="279" r:id="rId11"/>
    <p:sldId id="280" r:id="rId12"/>
    <p:sldId id="271"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300" y="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D54C695-A099-4C06-B4DD-008BA1A4EC30}" type="datetimeFigureOut">
              <a:rPr lang="en-US" smtClean="0"/>
              <a:pPr/>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1A0D21-EDA2-425A-908E-38040172D2E1}" type="slidenum">
              <a:rPr lang="en-US" smtClean="0"/>
              <a:pPr/>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54C695-A099-4C06-B4DD-008BA1A4EC30}" type="datetimeFigureOut">
              <a:rPr lang="en-US" smtClean="0"/>
              <a:pPr/>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1A0D21-EDA2-425A-908E-38040172D2E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54C695-A099-4C06-B4DD-008BA1A4EC30}" type="datetimeFigureOut">
              <a:rPr lang="en-US" smtClean="0"/>
              <a:pPr/>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1A0D21-EDA2-425A-908E-38040172D2E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54C695-A099-4C06-B4DD-008BA1A4EC30}" type="datetimeFigureOut">
              <a:rPr lang="en-US" smtClean="0"/>
              <a:pPr/>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1A0D21-EDA2-425A-908E-38040172D2E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54C695-A099-4C06-B4DD-008BA1A4EC30}" type="datetimeFigureOut">
              <a:rPr lang="en-US" smtClean="0"/>
              <a:pPr/>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1A0D21-EDA2-425A-908E-38040172D2E1}" type="slidenum">
              <a:rPr lang="en-US" smtClean="0"/>
              <a:pPr/>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D54C695-A099-4C06-B4DD-008BA1A4EC30}" type="datetimeFigureOut">
              <a:rPr lang="en-US" smtClean="0"/>
              <a:pPr/>
              <a:t>1/19/2016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1A0D21-EDA2-425A-908E-38040172D2E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D54C695-A099-4C06-B4DD-008BA1A4EC30}" type="datetimeFigureOut">
              <a:rPr lang="en-US" smtClean="0"/>
              <a:pPr/>
              <a:t>1/19/2016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1A0D21-EDA2-425A-908E-38040172D2E1}" type="slidenum">
              <a:rPr lang="en-US" smtClean="0"/>
              <a:pPr/>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D54C695-A099-4C06-B4DD-008BA1A4EC30}" type="datetimeFigureOut">
              <a:rPr lang="en-US" smtClean="0"/>
              <a:pPr/>
              <a:t>1/19/2016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1A0D21-EDA2-425A-908E-38040172D2E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54C695-A099-4C06-B4DD-008BA1A4EC30}" type="datetimeFigureOut">
              <a:rPr lang="en-US" smtClean="0"/>
              <a:pPr/>
              <a:t>1/19/2016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1A0D21-EDA2-425A-908E-38040172D2E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54C695-A099-4C06-B4DD-008BA1A4EC30}" type="datetimeFigureOut">
              <a:rPr lang="en-US" smtClean="0"/>
              <a:pPr/>
              <a:t>1/19/2016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1A0D21-EDA2-425A-908E-38040172D2E1}" type="slidenum">
              <a:rPr lang="en-US" smtClean="0"/>
              <a:pPr/>
              <a:t>‹#›</a:t>
            </a:fld>
            <a:endParaRPr lang="en-US"/>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54C695-A099-4C06-B4DD-008BA1A4EC30}" type="datetimeFigureOut">
              <a:rPr lang="en-US" smtClean="0"/>
              <a:pPr/>
              <a:t>1/19/2016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1A0D21-EDA2-425A-908E-38040172D2E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D54C695-A099-4C06-B4DD-008BA1A4EC30}" type="datetimeFigureOut">
              <a:rPr lang="en-US" smtClean="0"/>
              <a:pPr/>
              <a:t>1/19/2016</a:t>
            </a:fld>
            <a:endParaRPr lang="en-US"/>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531A0D21-EDA2-425A-908E-38040172D2E1}" type="slidenum">
              <a:rPr lang="en-US" smtClean="0"/>
              <a:pPr/>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What are the New York State Tests?</a:t>
            </a:r>
            <a:endParaRPr lang="en-US" dirty="0"/>
          </a:p>
        </p:txBody>
      </p:sp>
      <p:sp>
        <p:nvSpPr>
          <p:cNvPr id="3" name="Subtitle 2"/>
          <p:cNvSpPr>
            <a:spLocks noGrp="1"/>
          </p:cNvSpPr>
          <p:nvPr>
            <p:ph type="subTitle" idx="1"/>
          </p:nvPr>
        </p:nvSpPr>
        <p:spPr/>
        <p:txBody>
          <a:bodyPr>
            <a:normAutofit fontScale="70000" lnSpcReduction="20000"/>
          </a:bodyPr>
          <a:lstStyle/>
          <a:p>
            <a:r>
              <a:rPr lang="en-US" dirty="0" smtClean="0"/>
              <a:t>January 19</a:t>
            </a:r>
            <a:r>
              <a:rPr lang="en-US" baseline="30000" dirty="0" smtClean="0"/>
              <a:t>th</a:t>
            </a:r>
            <a:r>
              <a:rPr lang="en-US" dirty="0" smtClean="0"/>
              <a:t>, 2016</a:t>
            </a:r>
            <a:endParaRPr lang="en-US" dirty="0"/>
          </a:p>
          <a:p>
            <a:r>
              <a:rPr lang="en-US" dirty="0" smtClean="0"/>
              <a:t>P.S. 174 Q</a:t>
            </a:r>
          </a:p>
          <a:p>
            <a:r>
              <a:rPr lang="en-US" dirty="0" smtClean="0"/>
              <a:t>Presented by: Rich </a:t>
            </a:r>
            <a:r>
              <a:rPr lang="en-US" dirty="0" smtClean="0"/>
              <a:t>Bebenroth and </a:t>
            </a:r>
            <a:r>
              <a:rPr lang="en-US" smtClean="0"/>
              <a:t>Marie Russell</a:t>
            </a:r>
            <a:endParaRPr lang="en-US" dirty="0"/>
          </a:p>
        </p:txBody>
      </p:sp>
    </p:spTree>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53400" cy="1143000"/>
          </a:xfrm>
        </p:spPr>
        <p:txBody>
          <a:bodyPr>
            <a:normAutofit/>
          </a:bodyPr>
          <a:lstStyle/>
          <a:p>
            <a:r>
              <a:rPr lang="en-US" sz="3600" dirty="0"/>
              <a:t>Types of Questions </a:t>
            </a:r>
            <a:r>
              <a:rPr lang="en-US" sz="3600" dirty="0" smtClean="0"/>
              <a:t>Math </a:t>
            </a:r>
            <a:endParaRPr lang="en-US" sz="4000" dirty="0"/>
          </a:p>
        </p:txBody>
      </p:sp>
      <p:sp>
        <p:nvSpPr>
          <p:cNvPr id="3" name="Content Placeholder 2"/>
          <p:cNvSpPr>
            <a:spLocks noGrp="1"/>
          </p:cNvSpPr>
          <p:nvPr>
            <p:ph idx="1"/>
          </p:nvPr>
        </p:nvSpPr>
        <p:spPr>
          <a:xfrm>
            <a:off x="762000" y="685800"/>
            <a:ext cx="7543800" cy="2895600"/>
          </a:xfrm>
        </p:spPr>
        <p:txBody>
          <a:bodyPr/>
          <a:lstStyle/>
          <a:p>
            <a:r>
              <a:rPr lang="en-US" dirty="0" smtClean="0"/>
              <a:t>Extended Response</a:t>
            </a:r>
          </a:p>
          <a:p>
            <a:endParaRPr lang="en-US" dirty="0"/>
          </a:p>
        </p:txBody>
      </p:sp>
      <p:sp>
        <p:nvSpPr>
          <p:cNvPr id="4" name="TextBox 3"/>
          <p:cNvSpPr txBox="1"/>
          <p:nvPr/>
        </p:nvSpPr>
        <p:spPr>
          <a:xfrm>
            <a:off x="914400" y="5638800"/>
            <a:ext cx="4876800" cy="261610"/>
          </a:xfrm>
          <a:prstGeom prst="rect">
            <a:avLst/>
          </a:prstGeom>
          <a:noFill/>
        </p:spPr>
        <p:txBody>
          <a:bodyPr wrap="square" rtlCol="0">
            <a:spAutoFit/>
          </a:bodyPr>
          <a:lstStyle/>
          <a:p>
            <a:r>
              <a:rPr lang="en-US" sz="1100" dirty="0" smtClean="0"/>
              <a:t>Sample from 5th grade NYS released questions</a:t>
            </a:r>
            <a:endParaRPr lang="en-US" sz="1100" dirty="0"/>
          </a:p>
        </p:txBody>
      </p:sp>
      <p:sp>
        <p:nvSpPr>
          <p:cNvPr id="5" name="Rectangle 4"/>
          <p:cNvSpPr/>
          <p:nvPr/>
        </p:nvSpPr>
        <p:spPr>
          <a:xfrm>
            <a:off x="685800" y="2286000"/>
            <a:ext cx="6705600" cy="3416320"/>
          </a:xfrm>
          <a:prstGeom prst="rect">
            <a:avLst/>
          </a:prstGeom>
          <a:ln>
            <a:solidFill>
              <a:schemeClr val="tx1"/>
            </a:solidFill>
          </a:ln>
        </p:spPr>
        <p:txBody>
          <a:bodyPr wrap="square">
            <a:spAutoFit/>
          </a:bodyPr>
          <a:lstStyle/>
          <a:p>
            <a:r>
              <a:rPr lang="en-US" dirty="0"/>
              <a:t>There are 12 players on a new softball team. Before the team starts playing games, the team must pay a total registration fee of $572. Along with the registration fee, the team will also need to spend a total of $1,240 on equipment. To pay for the cost of the registration fee and the equipment, the players held a car wash and raised $786. They then decided to sell candles for $9.50 per candle to cover the remaining costs. If each player sells the same number of candles, how many candles must each player sell? </a:t>
            </a:r>
            <a:endParaRPr lang="en-US" dirty="0" smtClean="0"/>
          </a:p>
          <a:p>
            <a:r>
              <a:rPr lang="en-US" i="1" dirty="0" smtClean="0"/>
              <a:t>Show </a:t>
            </a:r>
            <a:r>
              <a:rPr lang="en-US" i="1" dirty="0"/>
              <a:t>your work</a:t>
            </a:r>
            <a:r>
              <a:rPr lang="en-US" i="1" dirty="0" smtClean="0"/>
              <a:t>.</a:t>
            </a:r>
          </a:p>
          <a:p>
            <a:endParaRPr lang="en-US" i="1" dirty="0"/>
          </a:p>
          <a:p>
            <a:endParaRPr lang="en-US" i="1" dirty="0"/>
          </a:p>
        </p:txBody>
      </p:sp>
    </p:spTree>
    <p:extLst>
      <p:ext uri="{BB962C8B-B14F-4D97-AF65-F5344CB8AC3E}">
        <p14:creationId xmlns:p14="http://schemas.microsoft.com/office/powerpoint/2010/main" val="1699684948"/>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Test Taking Tips</a:t>
            </a:r>
            <a:endParaRPr lang="en-US" dirty="0"/>
          </a:p>
        </p:txBody>
      </p:sp>
      <p:sp>
        <p:nvSpPr>
          <p:cNvPr id="3" name="Content Placeholder 2"/>
          <p:cNvSpPr>
            <a:spLocks noGrp="1"/>
          </p:cNvSpPr>
          <p:nvPr>
            <p:ph idx="1"/>
          </p:nvPr>
        </p:nvSpPr>
        <p:spPr/>
        <p:txBody>
          <a:bodyPr>
            <a:normAutofit lnSpcReduction="10000"/>
          </a:bodyPr>
          <a:lstStyle/>
          <a:p>
            <a:r>
              <a:rPr lang="en-US" dirty="0" smtClean="0"/>
              <a:t>Do not put on undue pressure on your child.</a:t>
            </a:r>
          </a:p>
          <a:p>
            <a:r>
              <a:rPr lang="en-US" dirty="0" smtClean="0"/>
              <a:t>Make sure they get a good night’s sleep.</a:t>
            </a:r>
          </a:p>
          <a:p>
            <a:r>
              <a:rPr lang="en-US" dirty="0" smtClean="0"/>
              <a:t>Make sure they eat breakfast the day of the test.</a:t>
            </a:r>
          </a:p>
          <a:p>
            <a:r>
              <a:rPr lang="en-US" dirty="0" smtClean="0"/>
              <a:t>Do not send your child to take the test if they are not feeling well (there are makeup days).</a:t>
            </a:r>
          </a:p>
          <a:p>
            <a:r>
              <a:rPr lang="en-US" dirty="0" smtClean="0"/>
              <a:t>Send your child with sharpened #2 pencils with erasers, but no “lucky pencils” or “special erasers” as they can be a distractor.</a:t>
            </a:r>
          </a:p>
          <a:p>
            <a:r>
              <a:rPr lang="en-US" dirty="0" smtClean="0"/>
              <a:t>Let them know that once the test is over, it is a normal day and the test is just a small part of that day.</a:t>
            </a:r>
            <a:endParaRPr lang="en-US" dirty="0"/>
          </a:p>
        </p:txBody>
      </p:sp>
    </p:spTree>
    <p:extLst>
      <p:ext uri="{BB962C8B-B14F-4D97-AF65-F5344CB8AC3E}">
        <p14:creationId xmlns:p14="http://schemas.microsoft.com/office/powerpoint/2010/main" val="6448869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Links</a:t>
            </a:r>
            <a:endParaRPr lang="en-US" dirty="0"/>
          </a:p>
        </p:txBody>
      </p:sp>
      <p:sp>
        <p:nvSpPr>
          <p:cNvPr id="3" name="Content Placeholder 2"/>
          <p:cNvSpPr>
            <a:spLocks noGrp="1"/>
          </p:cNvSpPr>
          <p:nvPr>
            <p:ph idx="1"/>
          </p:nvPr>
        </p:nvSpPr>
        <p:spPr/>
        <p:txBody>
          <a:bodyPr/>
          <a:lstStyle/>
          <a:p>
            <a:r>
              <a:rPr lang="en-US" b="1" dirty="0">
                <a:solidFill>
                  <a:schemeClr val="tx1">
                    <a:lumMod val="95000"/>
                    <a:lumOff val="5000"/>
                  </a:schemeClr>
                </a:solidFill>
              </a:rPr>
              <a:t>http://</a:t>
            </a:r>
            <a:r>
              <a:rPr lang="en-US" b="1" dirty="0" smtClean="0">
                <a:solidFill>
                  <a:schemeClr val="tx1">
                    <a:lumMod val="95000"/>
                    <a:lumOff val="5000"/>
                  </a:schemeClr>
                </a:solidFill>
              </a:rPr>
              <a:t>engageny.org/resource/test-guides-for-english-language-arts-and-mathematics</a:t>
            </a:r>
          </a:p>
          <a:p>
            <a:r>
              <a:rPr lang="en-US" b="1" dirty="0">
                <a:solidFill>
                  <a:schemeClr val="tx1">
                    <a:lumMod val="95000"/>
                    <a:lumOff val="5000"/>
                  </a:schemeClr>
                </a:solidFill>
              </a:rPr>
              <a:t>http://</a:t>
            </a:r>
            <a:r>
              <a:rPr lang="en-US" b="1" dirty="0" smtClean="0">
                <a:solidFill>
                  <a:schemeClr val="tx1">
                    <a:lumMod val="95000"/>
                    <a:lumOff val="5000"/>
                  </a:schemeClr>
                </a:solidFill>
              </a:rPr>
              <a:t>schools.nyc.gov/Academics/CommonCoreLibrary/default.htm</a:t>
            </a:r>
          </a:p>
          <a:p>
            <a:r>
              <a:rPr lang="en-US" b="1" dirty="0">
                <a:solidFill>
                  <a:schemeClr val="tx1">
                    <a:lumMod val="95000"/>
                    <a:lumOff val="5000"/>
                  </a:schemeClr>
                </a:solidFill>
              </a:rPr>
              <a:t>http://www.engageny.org/resource/released-2015-3-8-ela-and-mathematics-state-test-questions</a:t>
            </a:r>
            <a:endParaRPr lang="en-US" b="1" dirty="0" smtClean="0">
              <a:solidFill>
                <a:schemeClr val="tx1">
                  <a:lumMod val="95000"/>
                  <a:lumOff val="5000"/>
                </a:schemeClr>
              </a:solidFill>
            </a:endParaRPr>
          </a:p>
          <a:p>
            <a:endParaRPr lang="en-US" b="1" dirty="0"/>
          </a:p>
        </p:txBody>
      </p:sp>
    </p:spTree>
    <p:extLst>
      <p:ext uri="{BB962C8B-B14F-4D97-AF65-F5344CB8AC3E}">
        <p14:creationId xmlns:p14="http://schemas.microsoft.com/office/powerpoint/2010/main" val="3363770269"/>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01000" cy="1143000"/>
          </a:xfrm>
        </p:spPr>
        <p:txBody>
          <a:bodyPr>
            <a:normAutofit fontScale="90000"/>
          </a:bodyPr>
          <a:lstStyle/>
          <a:p>
            <a:pPr algn="ctr"/>
            <a:r>
              <a:rPr lang="en-US" dirty="0" smtClean="0"/>
              <a:t>State Test Information: Students</a:t>
            </a:r>
            <a:endParaRPr lang="en-US" dirty="0"/>
          </a:p>
        </p:txBody>
      </p:sp>
      <p:sp>
        <p:nvSpPr>
          <p:cNvPr id="3" name="Content Placeholder 2"/>
          <p:cNvSpPr>
            <a:spLocks noGrp="1"/>
          </p:cNvSpPr>
          <p:nvPr>
            <p:ph idx="1"/>
          </p:nvPr>
        </p:nvSpPr>
        <p:spPr>
          <a:xfrm>
            <a:off x="762000" y="1524000"/>
            <a:ext cx="7543800" cy="3886200"/>
          </a:xfrm>
        </p:spPr>
        <p:txBody>
          <a:bodyPr>
            <a:normAutofit lnSpcReduction="10000"/>
          </a:bodyPr>
          <a:lstStyle/>
          <a:p>
            <a:r>
              <a:rPr lang="en-US" dirty="0" smtClean="0"/>
              <a:t>Students in third through fifth grade will take the NYS ELA and Mathematics exam.</a:t>
            </a:r>
          </a:p>
          <a:p>
            <a:endParaRPr lang="en-US" dirty="0" smtClean="0"/>
          </a:p>
          <a:p>
            <a:r>
              <a:rPr lang="en-US" dirty="0" smtClean="0"/>
              <a:t>Certain English Language Learners are exempt from the NYS ELA.  If you have questions about exemption please contact your child’s classroom or ELL teacher.  </a:t>
            </a:r>
          </a:p>
          <a:p>
            <a:endParaRPr lang="en-US" dirty="0" smtClean="0"/>
          </a:p>
          <a:p>
            <a:r>
              <a:rPr lang="en-US" dirty="0" smtClean="0"/>
              <a:t>Fourth grade students will take a state science exam.  An additional workshop will be held to provide information.  </a:t>
            </a:r>
          </a:p>
          <a:p>
            <a:pPr>
              <a:buNone/>
            </a:pPr>
            <a:r>
              <a:rPr lang="en-US" dirty="0" smtClean="0"/>
              <a:t>  </a:t>
            </a:r>
            <a:endParaRPr lang="en-US" dirty="0"/>
          </a:p>
        </p:txBody>
      </p:sp>
    </p:spTree>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01000" cy="1143000"/>
          </a:xfrm>
        </p:spPr>
        <p:txBody>
          <a:bodyPr>
            <a:normAutofit fontScale="90000"/>
          </a:bodyPr>
          <a:lstStyle/>
          <a:p>
            <a:pPr algn="ctr"/>
            <a:r>
              <a:rPr lang="en-US" dirty="0" smtClean="0"/>
              <a:t>State Test Information: Dates</a:t>
            </a:r>
            <a:endParaRPr lang="en-US" dirty="0"/>
          </a:p>
        </p:txBody>
      </p:sp>
      <p:sp>
        <p:nvSpPr>
          <p:cNvPr id="3" name="Content Placeholder 2"/>
          <p:cNvSpPr>
            <a:spLocks noGrp="1"/>
          </p:cNvSpPr>
          <p:nvPr>
            <p:ph idx="1"/>
          </p:nvPr>
        </p:nvSpPr>
        <p:spPr>
          <a:xfrm>
            <a:off x="762000" y="1447800"/>
            <a:ext cx="7543800" cy="3886200"/>
          </a:xfrm>
        </p:spPr>
        <p:txBody>
          <a:bodyPr/>
          <a:lstStyle/>
          <a:p>
            <a:r>
              <a:rPr lang="en-US" dirty="0" smtClean="0"/>
              <a:t>ELA</a:t>
            </a:r>
          </a:p>
          <a:p>
            <a:pPr lvl="1"/>
            <a:r>
              <a:rPr lang="en-US" dirty="0"/>
              <a:t>Tuesday, Tuesday, April </a:t>
            </a:r>
            <a:r>
              <a:rPr lang="en-US" dirty="0" smtClean="0"/>
              <a:t>5</a:t>
            </a:r>
            <a:r>
              <a:rPr lang="en-US" baseline="30000" dirty="0" smtClean="0"/>
              <a:t>th</a:t>
            </a:r>
            <a:r>
              <a:rPr lang="en-US" dirty="0" smtClean="0"/>
              <a:t> </a:t>
            </a:r>
            <a:r>
              <a:rPr lang="en-US" dirty="0"/>
              <a:t>– Thursday, April </a:t>
            </a:r>
            <a:r>
              <a:rPr lang="en-US" dirty="0" smtClean="0"/>
              <a:t>7</a:t>
            </a:r>
            <a:r>
              <a:rPr lang="en-US" baseline="30000" dirty="0"/>
              <a:t>th</a:t>
            </a:r>
            <a:endParaRPr lang="en-US" dirty="0" smtClean="0"/>
          </a:p>
          <a:p>
            <a:r>
              <a:rPr lang="en-US" dirty="0" smtClean="0"/>
              <a:t>Math</a:t>
            </a:r>
          </a:p>
          <a:p>
            <a:pPr lvl="1"/>
            <a:r>
              <a:rPr lang="en-US" dirty="0"/>
              <a:t>Wednesday, Wednesday, April </a:t>
            </a:r>
            <a:r>
              <a:rPr lang="en-US" dirty="0" smtClean="0"/>
              <a:t>13</a:t>
            </a:r>
            <a:r>
              <a:rPr lang="en-US" baseline="30000" dirty="0"/>
              <a:t>th</a:t>
            </a:r>
            <a:r>
              <a:rPr lang="en-US" dirty="0" smtClean="0"/>
              <a:t> </a:t>
            </a:r>
            <a:r>
              <a:rPr lang="en-US" dirty="0"/>
              <a:t>– Friday, April </a:t>
            </a:r>
            <a:r>
              <a:rPr lang="en-US" dirty="0" smtClean="0"/>
              <a:t>15</a:t>
            </a:r>
            <a:r>
              <a:rPr lang="en-US" baseline="30000" dirty="0"/>
              <a:t>th</a:t>
            </a:r>
            <a:r>
              <a:rPr lang="en-US" dirty="0" smtClean="0"/>
              <a:t> </a:t>
            </a:r>
            <a:endParaRPr lang="en-US" dirty="0"/>
          </a:p>
          <a:p>
            <a:pPr marL="292608" lvl="1" indent="0">
              <a:buNone/>
            </a:pPr>
            <a:endParaRPr lang="en-US" smtClean="0"/>
          </a:p>
          <a:p>
            <a:pPr marL="292608" lvl="1" indent="0">
              <a:buNone/>
            </a:pPr>
            <a:r>
              <a:rPr lang="en-US" smtClean="0"/>
              <a:t>Spring </a:t>
            </a:r>
            <a:r>
              <a:rPr lang="en-US" dirty="0" smtClean="0"/>
              <a:t>Recess April 23</a:t>
            </a:r>
            <a:r>
              <a:rPr lang="en-US" baseline="30000" dirty="0" smtClean="0"/>
              <a:t>rd</a:t>
            </a:r>
            <a:r>
              <a:rPr lang="en-US" dirty="0" smtClean="0"/>
              <a:t>-May 1</a:t>
            </a:r>
            <a:r>
              <a:rPr lang="en-US" baseline="30000" dirty="0" smtClean="0"/>
              <a:t>st</a:t>
            </a:r>
            <a:r>
              <a:rPr lang="en-US" dirty="0" smtClean="0"/>
              <a:t/>
            </a:r>
            <a:br>
              <a:rPr lang="en-US" dirty="0" smtClean="0"/>
            </a:br>
            <a:endParaRPr lang="en-US" dirty="0" smtClean="0"/>
          </a:p>
          <a:p>
            <a:pPr lvl="1">
              <a:buNone/>
            </a:pPr>
            <a:endParaRPr lang="en-US" dirty="0" smtClean="0"/>
          </a:p>
        </p:txBody>
      </p:sp>
    </p:spTree>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53400" cy="1143000"/>
          </a:xfrm>
        </p:spPr>
        <p:txBody>
          <a:bodyPr>
            <a:normAutofit fontScale="90000"/>
          </a:bodyPr>
          <a:lstStyle/>
          <a:p>
            <a:pPr algn="ctr"/>
            <a:r>
              <a:rPr lang="en-US" dirty="0" smtClean="0"/>
              <a:t>State Test Information: Timing</a:t>
            </a:r>
            <a:br>
              <a:rPr lang="en-US" dirty="0" smtClean="0"/>
            </a:br>
            <a:r>
              <a:rPr lang="en-US" dirty="0" smtClean="0"/>
              <a:t>English language Arts</a:t>
            </a:r>
            <a:endParaRPr lang="en-US"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571888128"/>
              </p:ext>
            </p:extLst>
          </p:nvPr>
        </p:nvGraphicFramePr>
        <p:xfrm>
          <a:off x="685800" y="2133600"/>
          <a:ext cx="6934198" cy="4129063"/>
        </p:xfrm>
        <a:graphic>
          <a:graphicData uri="http://schemas.openxmlformats.org/drawingml/2006/table">
            <a:tbl>
              <a:tblPr firstRow="1" firstCol="1" bandRow="1">
                <a:tableStyleId>{5C22544A-7EE6-4342-B048-85BDC9FD1C3A}</a:tableStyleId>
              </a:tblPr>
              <a:tblGrid>
                <a:gridCol w="899974"/>
                <a:gridCol w="1032766"/>
                <a:gridCol w="1454432"/>
                <a:gridCol w="1773513"/>
                <a:gridCol w="1773513"/>
              </a:tblGrid>
              <a:tr h="234905">
                <a:tc>
                  <a:txBody>
                    <a:bodyPr/>
                    <a:lstStyle/>
                    <a:p>
                      <a:pPr marL="0" marR="0">
                        <a:lnSpc>
                          <a:spcPct val="115000"/>
                        </a:lnSpc>
                        <a:spcBef>
                          <a:spcPts val="0"/>
                        </a:spcBef>
                        <a:spcAft>
                          <a:spcPts val="0"/>
                        </a:spcAft>
                      </a:pPr>
                      <a:r>
                        <a:rPr lang="en-US" sz="1100" dirty="0">
                          <a:effectLst/>
                        </a:rPr>
                        <a:t> </a:t>
                      </a:r>
                      <a:endParaRPr lang="en-US" sz="1100" dirty="0">
                        <a:effectLst/>
                        <a:latin typeface="Calibri"/>
                        <a:ea typeface="Times New Roman"/>
                        <a:cs typeface="Times New Roman"/>
                      </a:endParaRPr>
                    </a:p>
                  </a:txBody>
                  <a:tcPr marL="68580" marR="68580" marT="0" marB="0"/>
                </a:tc>
                <a:tc gridSpan="4">
                  <a:txBody>
                    <a:bodyPr/>
                    <a:lstStyle/>
                    <a:p>
                      <a:pPr marL="0" marR="0" algn="ctr">
                        <a:lnSpc>
                          <a:spcPct val="115000"/>
                        </a:lnSpc>
                        <a:spcBef>
                          <a:spcPts val="0"/>
                        </a:spcBef>
                        <a:spcAft>
                          <a:spcPts val="0"/>
                        </a:spcAft>
                      </a:pPr>
                      <a:r>
                        <a:rPr lang="en-US" sz="1100" dirty="0">
                          <a:effectLst/>
                        </a:rPr>
                        <a:t>English Language Arts</a:t>
                      </a:r>
                      <a:endParaRPr lang="en-US" sz="1100" dirty="0">
                        <a:effectLst/>
                        <a:latin typeface="Calibri"/>
                        <a:ea typeface="Times New Roman"/>
                        <a:cs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r>
              <a:tr h="457238">
                <a:tc>
                  <a:txBody>
                    <a:bodyPr/>
                    <a:lstStyle/>
                    <a:p>
                      <a:pPr marL="0" marR="0" algn="ctr">
                        <a:lnSpc>
                          <a:spcPct val="115000"/>
                        </a:lnSpc>
                        <a:spcBef>
                          <a:spcPts val="0"/>
                        </a:spcBef>
                        <a:spcAft>
                          <a:spcPts val="0"/>
                        </a:spcAft>
                      </a:pPr>
                      <a:r>
                        <a:rPr lang="en-US" sz="1100">
                          <a:effectLst/>
                        </a:rPr>
                        <a:t>Grade</a:t>
                      </a:r>
                      <a:endParaRPr lang="en-US" sz="110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Book</a:t>
                      </a:r>
                      <a:endParaRPr lang="en-US" sz="110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Estimated Time of Completion</a:t>
                      </a:r>
                      <a:endParaRPr lang="en-US" sz="110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Maximum Time of Completion</a:t>
                      </a:r>
                      <a:endParaRPr lang="en-US" sz="110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Day Administered</a:t>
                      </a:r>
                      <a:endParaRPr lang="en-US" sz="1100">
                        <a:effectLst/>
                        <a:latin typeface="Calibri"/>
                        <a:ea typeface="Times New Roman"/>
                        <a:cs typeface="Times New Roman"/>
                      </a:endParaRPr>
                    </a:p>
                  </a:txBody>
                  <a:tcPr marL="68580" marR="68580" marT="0" marB="0"/>
                </a:tc>
              </a:tr>
              <a:tr h="234905">
                <a:tc rowSpan="4">
                  <a:txBody>
                    <a:bodyPr/>
                    <a:lstStyle/>
                    <a:p>
                      <a:pPr marL="0" marR="0" algn="ctr">
                        <a:lnSpc>
                          <a:spcPct val="115000"/>
                        </a:lnSpc>
                        <a:spcBef>
                          <a:spcPts val="0"/>
                        </a:spcBef>
                        <a:spcAft>
                          <a:spcPts val="0"/>
                        </a:spcAft>
                      </a:pPr>
                      <a:r>
                        <a:rPr lang="en-US" sz="1100" dirty="0">
                          <a:effectLst/>
                        </a:rPr>
                        <a:t>3</a:t>
                      </a:r>
                      <a:endParaRPr lang="en-US" sz="1100" dirty="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1</a:t>
                      </a:r>
                      <a:endParaRPr lang="en-US" sz="110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50 Minutes</a:t>
                      </a:r>
                      <a:endParaRPr lang="en-US" sz="110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70 Minutes</a:t>
                      </a:r>
                      <a:endParaRPr lang="en-US" sz="110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1</a:t>
                      </a:r>
                      <a:endParaRPr lang="en-US" sz="1100">
                        <a:effectLst/>
                        <a:latin typeface="Calibri"/>
                        <a:ea typeface="Times New Roman"/>
                        <a:cs typeface="Times New Roman"/>
                      </a:endParaRPr>
                    </a:p>
                  </a:txBody>
                  <a:tcPr marL="68580" marR="68580" marT="0" marB="0"/>
                </a:tc>
              </a:tr>
              <a:tr h="248139">
                <a:tc vMerge="1">
                  <a:txBody>
                    <a:bodyPr/>
                    <a:lstStyle/>
                    <a:p>
                      <a:endParaRPr lang="en-US"/>
                    </a:p>
                  </a:txBody>
                  <a:tcPr/>
                </a:tc>
                <a:tc>
                  <a:txBody>
                    <a:bodyPr/>
                    <a:lstStyle/>
                    <a:p>
                      <a:pPr marL="0" marR="0">
                        <a:lnSpc>
                          <a:spcPct val="115000"/>
                        </a:lnSpc>
                        <a:spcBef>
                          <a:spcPts val="0"/>
                        </a:spcBef>
                        <a:spcAft>
                          <a:spcPts val="0"/>
                        </a:spcAft>
                      </a:pPr>
                      <a:r>
                        <a:rPr lang="en-US" sz="1100">
                          <a:effectLst/>
                        </a:rPr>
                        <a:t>2</a:t>
                      </a:r>
                      <a:endParaRPr lang="en-US" sz="1100">
                        <a:effectLst/>
                        <a:latin typeface="Calibri"/>
                        <a:ea typeface="Times New Roman"/>
                        <a:cs typeface="Times New Roman"/>
                      </a:endParaRPr>
                    </a:p>
                  </a:txBody>
                  <a:tcPr marL="68580" marR="68580" marT="0" marB="0"/>
                </a:tc>
                <a:tc rowSpan="2">
                  <a:txBody>
                    <a:bodyPr/>
                    <a:lstStyle/>
                    <a:p>
                      <a:pPr marL="0" marR="0">
                        <a:lnSpc>
                          <a:spcPct val="115000"/>
                        </a:lnSpc>
                        <a:spcBef>
                          <a:spcPts val="0"/>
                        </a:spcBef>
                        <a:spcAft>
                          <a:spcPts val="0"/>
                        </a:spcAft>
                      </a:pPr>
                      <a:r>
                        <a:rPr lang="en-US" sz="1100">
                          <a:effectLst/>
                        </a:rPr>
                        <a:t>50 Minutes</a:t>
                      </a:r>
                      <a:endParaRPr lang="en-US" sz="1100">
                        <a:effectLst/>
                        <a:latin typeface="Calibri"/>
                        <a:ea typeface="Times New Roman"/>
                        <a:cs typeface="Times New Roman"/>
                      </a:endParaRPr>
                    </a:p>
                  </a:txBody>
                  <a:tcPr marL="68580" marR="68580" marT="0" marB="0"/>
                </a:tc>
                <a:tc rowSpan="2">
                  <a:txBody>
                    <a:bodyPr/>
                    <a:lstStyle/>
                    <a:p>
                      <a:pPr marL="0" marR="0">
                        <a:lnSpc>
                          <a:spcPct val="115000"/>
                        </a:lnSpc>
                        <a:spcBef>
                          <a:spcPts val="0"/>
                        </a:spcBef>
                        <a:spcAft>
                          <a:spcPts val="0"/>
                        </a:spcAft>
                      </a:pPr>
                      <a:r>
                        <a:rPr lang="en-US" sz="1100" dirty="0">
                          <a:effectLst/>
                        </a:rPr>
                        <a:t>70 Minutes</a:t>
                      </a:r>
                      <a:endParaRPr lang="en-US" sz="1100" dirty="0">
                        <a:effectLst/>
                        <a:latin typeface="Calibri"/>
                        <a:ea typeface="Times New Roman"/>
                        <a:cs typeface="Times New Roman"/>
                      </a:endParaRPr>
                    </a:p>
                  </a:txBody>
                  <a:tcPr marL="68580" marR="68580" marT="0" marB="0"/>
                </a:tc>
                <a:tc rowSpan="2">
                  <a:txBody>
                    <a:bodyPr/>
                    <a:lstStyle/>
                    <a:p>
                      <a:pPr marL="0" marR="0">
                        <a:lnSpc>
                          <a:spcPct val="115000"/>
                        </a:lnSpc>
                        <a:spcBef>
                          <a:spcPts val="0"/>
                        </a:spcBef>
                        <a:spcAft>
                          <a:spcPts val="0"/>
                        </a:spcAft>
                      </a:pPr>
                      <a:r>
                        <a:rPr lang="en-US" sz="1100">
                          <a:effectLst/>
                        </a:rPr>
                        <a:t>2</a:t>
                      </a:r>
                      <a:endParaRPr lang="en-US" sz="1100">
                        <a:effectLst/>
                        <a:latin typeface="Calibri"/>
                        <a:ea typeface="Times New Roman"/>
                        <a:cs typeface="Times New Roman"/>
                      </a:endParaRPr>
                    </a:p>
                  </a:txBody>
                  <a:tcPr marL="68580" marR="68580" marT="0" marB="0"/>
                </a:tc>
              </a:tr>
              <a:tr h="248139">
                <a:tc vMerge="1">
                  <a:txBody>
                    <a:bodyPr/>
                    <a:lstStyle/>
                    <a:p>
                      <a:endParaRPr lang="en-US"/>
                    </a:p>
                  </a:txBody>
                  <a:tcPr/>
                </a:tc>
                <a:tc>
                  <a:txBody>
                    <a:bodyPr/>
                    <a:lstStyle/>
                    <a:p>
                      <a:pPr marL="0" marR="0">
                        <a:lnSpc>
                          <a:spcPct val="115000"/>
                        </a:lnSpc>
                        <a:spcBef>
                          <a:spcPts val="0"/>
                        </a:spcBef>
                        <a:spcAft>
                          <a:spcPts val="0"/>
                        </a:spcAft>
                      </a:pPr>
                      <a:r>
                        <a:rPr lang="en-US" sz="1100">
                          <a:effectLst/>
                        </a:rPr>
                        <a:t>3</a:t>
                      </a:r>
                      <a:endParaRPr lang="en-US" sz="1100">
                        <a:effectLst/>
                        <a:latin typeface="Calibri"/>
                        <a:ea typeface="Times New Roman"/>
                        <a:cs typeface="Times New Roman"/>
                      </a:endParaRPr>
                    </a:p>
                  </a:txBody>
                  <a:tcPr marL="68580" marR="68580" marT="0" marB="0"/>
                </a:tc>
                <a:tc vMerge="1">
                  <a:txBody>
                    <a:bodyPr/>
                    <a:lstStyle/>
                    <a:p>
                      <a:endParaRPr lang="en-US"/>
                    </a:p>
                  </a:txBody>
                  <a:tcPr/>
                </a:tc>
                <a:tc vMerge="1">
                  <a:txBody>
                    <a:bodyPr/>
                    <a:lstStyle/>
                    <a:p>
                      <a:endParaRPr lang="en-US"/>
                    </a:p>
                  </a:txBody>
                  <a:tcPr/>
                </a:tc>
                <a:tc vMerge="1">
                  <a:txBody>
                    <a:bodyPr/>
                    <a:lstStyle/>
                    <a:p>
                      <a:endParaRPr lang="en-US"/>
                    </a:p>
                  </a:txBody>
                  <a:tcPr/>
                </a:tc>
              </a:tr>
              <a:tr h="234905">
                <a:tc vMerge="1">
                  <a:txBody>
                    <a:bodyPr/>
                    <a:lstStyle/>
                    <a:p>
                      <a:endParaRPr lang="en-US"/>
                    </a:p>
                  </a:txBody>
                  <a:tcPr/>
                </a:tc>
                <a:tc>
                  <a:txBody>
                    <a:bodyPr/>
                    <a:lstStyle/>
                    <a:p>
                      <a:pPr marL="0" marR="0">
                        <a:lnSpc>
                          <a:spcPct val="115000"/>
                        </a:lnSpc>
                        <a:spcBef>
                          <a:spcPts val="0"/>
                        </a:spcBef>
                        <a:spcAft>
                          <a:spcPts val="0"/>
                        </a:spcAft>
                      </a:pPr>
                      <a:r>
                        <a:rPr lang="en-US" sz="1100">
                          <a:effectLst/>
                        </a:rPr>
                        <a:t>4</a:t>
                      </a:r>
                      <a:endParaRPr lang="en-US" sz="110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50 Minutes</a:t>
                      </a:r>
                      <a:endParaRPr lang="en-US" sz="110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70 Minutes</a:t>
                      </a:r>
                      <a:endParaRPr lang="en-US" sz="110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3</a:t>
                      </a:r>
                      <a:endParaRPr lang="en-US" sz="1100">
                        <a:effectLst/>
                        <a:latin typeface="Calibri"/>
                        <a:ea typeface="Times New Roman"/>
                        <a:cs typeface="Times New Roman"/>
                      </a:endParaRPr>
                    </a:p>
                  </a:txBody>
                  <a:tcPr marL="68580" marR="68580" marT="0" marB="0"/>
                </a:tc>
              </a:tr>
              <a:tr h="234905">
                <a:tc>
                  <a:txBody>
                    <a:bodyPr/>
                    <a:lstStyle/>
                    <a:p>
                      <a:pPr marL="0" marR="0" algn="ctr">
                        <a:lnSpc>
                          <a:spcPct val="115000"/>
                        </a:lnSpc>
                        <a:spcBef>
                          <a:spcPts val="0"/>
                        </a:spcBef>
                        <a:spcAft>
                          <a:spcPts val="0"/>
                        </a:spcAft>
                      </a:pPr>
                      <a:r>
                        <a:rPr lang="en-US" sz="1100">
                          <a:effectLst/>
                        </a:rPr>
                        <a:t> </a:t>
                      </a:r>
                      <a:endParaRPr lang="en-US" sz="1100">
                        <a:effectLst/>
                        <a:latin typeface="Calibri"/>
                        <a:ea typeface="Times New Roman"/>
                        <a:cs typeface="Times New Roman"/>
                      </a:endParaRPr>
                    </a:p>
                  </a:txBody>
                  <a:tcPr marL="68580" marR="68580" marT="0" marB="0"/>
                </a:tc>
                <a:tc gridSpan="2">
                  <a:txBody>
                    <a:bodyPr/>
                    <a:lstStyle/>
                    <a:p>
                      <a:pPr marL="0" marR="0">
                        <a:lnSpc>
                          <a:spcPct val="115000"/>
                        </a:lnSpc>
                        <a:spcBef>
                          <a:spcPts val="0"/>
                        </a:spcBef>
                        <a:spcAft>
                          <a:spcPts val="0"/>
                        </a:spcAft>
                      </a:pPr>
                      <a:r>
                        <a:rPr lang="en-US" sz="1100">
                          <a:effectLst/>
                        </a:rPr>
                        <a:t>Total Estimated Time:</a:t>
                      </a:r>
                      <a:endParaRPr lang="en-US" sz="1100">
                        <a:effectLst/>
                        <a:latin typeface="Calibri"/>
                        <a:ea typeface="Times New Roman"/>
                        <a:cs typeface="Times New Roman"/>
                      </a:endParaRPr>
                    </a:p>
                  </a:txBody>
                  <a:tcPr marL="68580" marR="68580" marT="0" marB="0"/>
                </a:tc>
                <a:tc hMerge="1">
                  <a:txBody>
                    <a:bodyPr/>
                    <a:lstStyle/>
                    <a:p>
                      <a:endParaRPr lang="en-US"/>
                    </a:p>
                  </a:txBody>
                  <a:tcPr/>
                </a:tc>
                <a:tc>
                  <a:txBody>
                    <a:bodyPr/>
                    <a:lstStyle/>
                    <a:p>
                      <a:pPr marL="0" marR="0">
                        <a:lnSpc>
                          <a:spcPct val="115000"/>
                        </a:lnSpc>
                        <a:spcBef>
                          <a:spcPts val="0"/>
                        </a:spcBef>
                        <a:spcAft>
                          <a:spcPts val="0"/>
                        </a:spcAft>
                      </a:pPr>
                      <a:r>
                        <a:rPr lang="en-US" sz="1100">
                          <a:effectLst/>
                        </a:rPr>
                        <a:t>150 Minutes</a:t>
                      </a:r>
                      <a:endParaRPr lang="en-US" sz="110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 </a:t>
                      </a:r>
                      <a:endParaRPr lang="en-US" sz="1100">
                        <a:effectLst/>
                        <a:latin typeface="Calibri"/>
                        <a:ea typeface="Times New Roman"/>
                        <a:cs typeface="Times New Roman"/>
                      </a:endParaRPr>
                    </a:p>
                  </a:txBody>
                  <a:tcPr marL="68580" marR="68580" marT="0" marB="0"/>
                </a:tc>
              </a:tr>
              <a:tr h="234905">
                <a:tc rowSpan="4">
                  <a:txBody>
                    <a:bodyPr/>
                    <a:lstStyle/>
                    <a:p>
                      <a:pPr marL="0" marR="0" algn="ctr">
                        <a:lnSpc>
                          <a:spcPct val="115000"/>
                        </a:lnSpc>
                        <a:spcBef>
                          <a:spcPts val="0"/>
                        </a:spcBef>
                        <a:spcAft>
                          <a:spcPts val="0"/>
                        </a:spcAft>
                      </a:pPr>
                      <a:r>
                        <a:rPr lang="en-US" sz="1100">
                          <a:effectLst/>
                        </a:rPr>
                        <a:t>4</a:t>
                      </a:r>
                      <a:endParaRPr lang="en-US" sz="110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1</a:t>
                      </a:r>
                      <a:endParaRPr lang="en-US" sz="110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50 Minutes</a:t>
                      </a:r>
                      <a:endParaRPr lang="en-US" sz="110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70 Minutes</a:t>
                      </a:r>
                      <a:endParaRPr lang="en-US" sz="110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1</a:t>
                      </a:r>
                      <a:endParaRPr lang="en-US" sz="1100">
                        <a:effectLst/>
                        <a:latin typeface="Calibri"/>
                        <a:ea typeface="Times New Roman"/>
                        <a:cs typeface="Times New Roman"/>
                      </a:endParaRPr>
                    </a:p>
                  </a:txBody>
                  <a:tcPr marL="68580" marR="68580" marT="0" marB="0"/>
                </a:tc>
              </a:tr>
              <a:tr h="234905">
                <a:tc vMerge="1">
                  <a:txBody>
                    <a:bodyPr/>
                    <a:lstStyle/>
                    <a:p>
                      <a:endParaRPr lang="en-US"/>
                    </a:p>
                  </a:txBody>
                  <a:tcPr/>
                </a:tc>
                <a:tc>
                  <a:txBody>
                    <a:bodyPr/>
                    <a:lstStyle/>
                    <a:p>
                      <a:pPr marL="0" marR="0">
                        <a:lnSpc>
                          <a:spcPct val="115000"/>
                        </a:lnSpc>
                        <a:spcBef>
                          <a:spcPts val="0"/>
                        </a:spcBef>
                        <a:spcAft>
                          <a:spcPts val="0"/>
                        </a:spcAft>
                      </a:pPr>
                      <a:r>
                        <a:rPr lang="en-US" sz="1100">
                          <a:effectLst/>
                        </a:rPr>
                        <a:t>2</a:t>
                      </a:r>
                      <a:endParaRPr lang="en-US" sz="1100">
                        <a:effectLst/>
                        <a:latin typeface="Calibri"/>
                        <a:ea typeface="Times New Roman"/>
                        <a:cs typeface="Times New Roman"/>
                      </a:endParaRPr>
                    </a:p>
                  </a:txBody>
                  <a:tcPr marL="68580" marR="68580" marT="0" marB="0"/>
                </a:tc>
                <a:tc rowSpan="2">
                  <a:txBody>
                    <a:bodyPr/>
                    <a:lstStyle/>
                    <a:p>
                      <a:pPr marL="0" marR="0">
                        <a:lnSpc>
                          <a:spcPct val="115000"/>
                        </a:lnSpc>
                        <a:spcBef>
                          <a:spcPts val="0"/>
                        </a:spcBef>
                        <a:spcAft>
                          <a:spcPts val="0"/>
                        </a:spcAft>
                      </a:pPr>
                      <a:r>
                        <a:rPr lang="en-US" sz="1100">
                          <a:effectLst/>
                        </a:rPr>
                        <a:t>50 Minutes</a:t>
                      </a:r>
                      <a:endParaRPr lang="en-US" sz="1100">
                        <a:effectLst/>
                        <a:latin typeface="Calibri"/>
                        <a:ea typeface="Times New Roman"/>
                        <a:cs typeface="Times New Roman"/>
                      </a:endParaRPr>
                    </a:p>
                  </a:txBody>
                  <a:tcPr marL="68580" marR="68580" marT="0" marB="0"/>
                </a:tc>
                <a:tc rowSpan="2">
                  <a:txBody>
                    <a:bodyPr/>
                    <a:lstStyle/>
                    <a:p>
                      <a:pPr marL="0" marR="0">
                        <a:lnSpc>
                          <a:spcPct val="115000"/>
                        </a:lnSpc>
                        <a:spcBef>
                          <a:spcPts val="0"/>
                        </a:spcBef>
                        <a:spcAft>
                          <a:spcPts val="0"/>
                        </a:spcAft>
                      </a:pPr>
                      <a:r>
                        <a:rPr lang="en-US" sz="1100" dirty="0">
                          <a:effectLst/>
                        </a:rPr>
                        <a:t>70 Minutes</a:t>
                      </a:r>
                      <a:endParaRPr lang="en-US" sz="1100" dirty="0">
                        <a:effectLst/>
                        <a:latin typeface="Calibri"/>
                        <a:ea typeface="Times New Roman"/>
                        <a:cs typeface="Times New Roman"/>
                      </a:endParaRPr>
                    </a:p>
                  </a:txBody>
                  <a:tcPr marL="68580" marR="68580" marT="0" marB="0"/>
                </a:tc>
                <a:tc rowSpan="2">
                  <a:txBody>
                    <a:bodyPr/>
                    <a:lstStyle/>
                    <a:p>
                      <a:pPr marL="0" marR="0">
                        <a:lnSpc>
                          <a:spcPct val="115000"/>
                        </a:lnSpc>
                        <a:spcBef>
                          <a:spcPts val="0"/>
                        </a:spcBef>
                        <a:spcAft>
                          <a:spcPts val="0"/>
                        </a:spcAft>
                      </a:pPr>
                      <a:r>
                        <a:rPr lang="en-US" sz="1100">
                          <a:effectLst/>
                        </a:rPr>
                        <a:t>2</a:t>
                      </a:r>
                      <a:endParaRPr lang="en-US" sz="1100">
                        <a:effectLst/>
                        <a:latin typeface="Calibri"/>
                        <a:ea typeface="Times New Roman"/>
                        <a:cs typeface="Times New Roman"/>
                      </a:endParaRPr>
                    </a:p>
                  </a:txBody>
                  <a:tcPr marL="68580" marR="68580" marT="0" marB="0"/>
                </a:tc>
              </a:tr>
              <a:tr h="248139">
                <a:tc vMerge="1">
                  <a:txBody>
                    <a:bodyPr/>
                    <a:lstStyle/>
                    <a:p>
                      <a:endParaRPr lang="en-US"/>
                    </a:p>
                  </a:txBody>
                  <a:tcPr/>
                </a:tc>
                <a:tc>
                  <a:txBody>
                    <a:bodyPr/>
                    <a:lstStyle/>
                    <a:p>
                      <a:pPr marL="0" marR="0">
                        <a:lnSpc>
                          <a:spcPct val="115000"/>
                        </a:lnSpc>
                        <a:spcBef>
                          <a:spcPts val="0"/>
                        </a:spcBef>
                        <a:spcAft>
                          <a:spcPts val="0"/>
                        </a:spcAft>
                      </a:pPr>
                      <a:r>
                        <a:rPr lang="en-US" sz="1100">
                          <a:effectLst/>
                        </a:rPr>
                        <a:t>3</a:t>
                      </a:r>
                      <a:endParaRPr lang="en-US" sz="1100">
                        <a:effectLst/>
                        <a:latin typeface="Calibri"/>
                        <a:ea typeface="Times New Roman"/>
                        <a:cs typeface="Times New Roman"/>
                      </a:endParaRPr>
                    </a:p>
                  </a:txBody>
                  <a:tcPr marL="68580" marR="68580" marT="0" marB="0"/>
                </a:tc>
                <a:tc vMerge="1">
                  <a:txBody>
                    <a:bodyPr/>
                    <a:lstStyle/>
                    <a:p>
                      <a:endParaRPr lang="en-US"/>
                    </a:p>
                  </a:txBody>
                  <a:tcPr/>
                </a:tc>
                <a:tc vMerge="1">
                  <a:txBody>
                    <a:bodyPr/>
                    <a:lstStyle/>
                    <a:p>
                      <a:endParaRPr lang="en-US"/>
                    </a:p>
                  </a:txBody>
                  <a:tcPr/>
                </a:tc>
                <a:tc vMerge="1">
                  <a:txBody>
                    <a:bodyPr/>
                    <a:lstStyle/>
                    <a:p>
                      <a:endParaRPr lang="en-US"/>
                    </a:p>
                  </a:txBody>
                  <a:tcPr/>
                </a:tc>
              </a:tr>
              <a:tr h="234905">
                <a:tc vMerge="1">
                  <a:txBody>
                    <a:bodyPr/>
                    <a:lstStyle/>
                    <a:p>
                      <a:endParaRPr lang="en-US"/>
                    </a:p>
                  </a:txBody>
                  <a:tcPr/>
                </a:tc>
                <a:tc>
                  <a:txBody>
                    <a:bodyPr/>
                    <a:lstStyle/>
                    <a:p>
                      <a:pPr marL="0" marR="0">
                        <a:lnSpc>
                          <a:spcPct val="115000"/>
                        </a:lnSpc>
                        <a:spcBef>
                          <a:spcPts val="0"/>
                        </a:spcBef>
                        <a:spcAft>
                          <a:spcPts val="0"/>
                        </a:spcAft>
                      </a:pPr>
                      <a:r>
                        <a:rPr lang="en-US" sz="1100">
                          <a:effectLst/>
                        </a:rPr>
                        <a:t>4</a:t>
                      </a:r>
                      <a:endParaRPr lang="en-US" sz="110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50 Minutes</a:t>
                      </a:r>
                      <a:endParaRPr lang="en-US" sz="110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 </a:t>
                      </a:r>
                      <a:endParaRPr lang="en-US" sz="110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3</a:t>
                      </a:r>
                      <a:endParaRPr lang="en-US" sz="1100">
                        <a:effectLst/>
                        <a:latin typeface="Calibri"/>
                        <a:ea typeface="Times New Roman"/>
                        <a:cs typeface="Times New Roman"/>
                      </a:endParaRPr>
                    </a:p>
                  </a:txBody>
                  <a:tcPr marL="68580" marR="68580" marT="0" marB="0"/>
                </a:tc>
              </a:tr>
              <a:tr h="234905">
                <a:tc>
                  <a:txBody>
                    <a:bodyPr/>
                    <a:lstStyle/>
                    <a:p>
                      <a:pPr marL="0" marR="0" algn="ctr">
                        <a:lnSpc>
                          <a:spcPct val="115000"/>
                        </a:lnSpc>
                        <a:spcBef>
                          <a:spcPts val="0"/>
                        </a:spcBef>
                        <a:spcAft>
                          <a:spcPts val="0"/>
                        </a:spcAft>
                      </a:pPr>
                      <a:r>
                        <a:rPr lang="en-US" sz="1100">
                          <a:effectLst/>
                        </a:rPr>
                        <a:t> </a:t>
                      </a:r>
                      <a:endParaRPr lang="en-US" sz="1100">
                        <a:effectLst/>
                        <a:latin typeface="Calibri"/>
                        <a:ea typeface="Times New Roman"/>
                        <a:cs typeface="Times New Roman"/>
                      </a:endParaRPr>
                    </a:p>
                  </a:txBody>
                  <a:tcPr marL="68580" marR="68580" marT="0" marB="0"/>
                </a:tc>
                <a:tc gridSpan="2">
                  <a:txBody>
                    <a:bodyPr/>
                    <a:lstStyle/>
                    <a:p>
                      <a:pPr marL="0" marR="0">
                        <a:lnSpc>
                          <a:spcPct val="115000"/>
                        </a:lnSpc>
                        <a:spcBef>
                          <a:spcPts val="0"/>
                        </a:spcBef>
                        <a:spcAft>
                          <a:spcPts val="0"/>
                        </a:spcAft>
                      </a:pPr>
                      <a:r>
                        <a:rPr lang="en-US" sz="1100">
                          <a:effectLst/>
                        </a:rPr>
                        <a:t>Total Estimated Time:</a:t>
                      </a:r>
                      <a:endParaRPr lang="en-US" sz="1100">
                        <a:effectLst/>
                        <a:latin typeface="Calibri"/>
                        <a:ea typeface="Times New Roman"/>
                        <a:cs typeface="Times New Roman"/>
                      </a:endParaRPr>
                    </a:p>
                  </a:txBody>
                  <a:tcPr marL="68580" marR="68580" marT="0" marB="0"/>
                </a:tc>
                <a:tc hMerge="1">
                  <a:txBody>
                    <a:bodyPr/>
                    <a:lstStyle/>
                    <a:p>
                      <a:endParaRPr lang="en-US"/>
                    </a:p>
                  </a:txBody>
                  <a:tcPr/>
                </a:tc>
                <a:tc>
                  <a:txBody>
                    <a:bodyPr/>
                    <a:lstStyle/>
                    <a:p>
                      <a:pPr marL="0" marR="0">
                        <a:lnSpc>
                          <a:spcPct val="115000"/>
                        </a:lnSpc>
                        <a:spcBef>
                          <a:spcPts val="0"/>
                        </a:spcBef>
                        <a:spcAft>
                          <a:spcPts val="0"/>
                        </a:spcAft>
                      </a:pPr>
                      <a:r>
                        <a:rPr lang="en-US" sz="1100">
                          <a:effectLst/>
                        </a:rPr>
                        <a:t>150 Minutes</a:t>
                      </a:r>
                      <a:endParaRPr lang="en-US" sz="110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 </a:t>
                      </a:r>
                      <a:endParaRPr lang="en-US" sz="1100">
                        <a:effectLst/>
                        <a:latin typeface="Calibri"/>
                        <a:ea typeface="Times New Roman"/>
                        <a:cs typeface="Times New Roman"/>
                      </a:endParaRPr>
                    </a:p>
                  </a:txBody>
                  <a:tcPr marL="68580" marR="68580" marT="0" marB="0"/>
                </a:tc>
              </a:tr>
              <a:tr h="234905">
                <a:tc rowSpan="4">
                  <a:txBody>
                    <a:bodyPr/>
                    <a:lstStyle/>
                    <a:p>
                      <a:pPr marL="0" marR="0" algn="ctr">
                        <a:lnSpc>
                          <a:spcPct val="115000"/>
                        </a:lnSpc>
                        <a:spcBef>
                          <a:spcPts val="0"/>
                        </a:spcBef>
                        <a:spcAft>
                          <a:spcPts val="0"/>
                        </a:spcAft>
                      </a:pPr>
                      <a:r>
                        <a:rPr lang="en-US" sz="1100">
                          <a:effectLst/>
                        </a:rPr>
                        <a:t> </a:t>
                      </a:r>
                    </a:p>
                    <a:p>
                      <a:pPr marL="0" marR="0" algn="ctr">
                        <a:lnSpc>
                          <a:spcPct val="115000"/>
                        </a:lnSpc>
                        <a:spcBef>
                          <a:spcPts val="0"/>
                        </a:spcBef>
                        <a:spcAft>
                          <a:spcPts val="0"/>
                        </a:spcAft>
                      </a:pPr>
                      <a:r>
                        <a:rPr lang="en-US" sz="1100">
                          <a:effectLst/>
                        </a:rPr>
                        <a:t>5</a:t>
                      </a:r>
                      <a:endParaRPr lang="en-US" sz="110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1</a:t>
                      </a:r>
                      <a:endParaRPr lang="en-US" sz="110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70 Minutes</a:t>
                      </a:r>
                      <a:endParaRPr lang="en-US" sz="110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90 Minutes</a:t>
                      </a:r>
                      <a:endParaRPr lang="en-US" sz="110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1</a:t>
                      </a:r>
                      <a:endParaRPr lang="en-US" sz="1100">
                        <a:effectLst/>
                        <a:latin typeface="Calibri"/>
                        <a:ea typeface="Times New Roman"/>
                        <a:cs typeface="Times New Roman"/>
                      </a:endParaRPr>
                    </a:p>
                  </a:txBody>
                  <a:tcPr marL="68580" marR="68580" marT="0" marB="0"/>
                </a:tc>
              </a:tr>
              <a:tr h="234905">
                <a:tc vMerge="1">
                  <a:txBody>
                    <a:bodyPr/>
                    <a:lstStyle/>
                    <a:p>
                      <a:endParaRPr lang="en-US"/>
                    </a:p>
                  </a:txBody>
                  <a:tcPr/>
                </a:tc>
                <a:tc>
                  <a:txBody>
                    <a:bodyPr/>
                    <a:lstStyle/>
                    <a:p>
                      <a:pPr marL="0" marR="0">
                        <a:lnSpc>
                          <a:spcPct val="115000"/>
                        </a:lnSpc>
                        <a:spcBef>
                          <a:spcPts val="0"/>
                        </a:spcBef>
                        <a:spcAft>
                          <a:spcPts val="0"/>
                        </a:spcAft>
                      </a:pPr>
                      <a:r>
                        <a:rPr lang="en-US" sz="1100">
                          <a:effectLst/>
                        </a:rPr>
                        <a:t>2</a:t>
                      </a:r>
                      <a:endParaRPr lang="en-US" sz="1100">
                        <a:effectLst/>
                        <a:latin typeface="Calibri"/>
                        <a:ea typeface="Times New Roman"/>
                        <a:cs typeface="Times New Roman"/>
                      </a:endParaRPr>
                    </a:p>
                  </a:txBody>
                  <a:tcPr marL="68580" marR="68580" marT="0" marB="0"/>
                </a:tc>
                <a:tc rowSpan="2">
                  <a:txBody>
                    <a:bodyPr/>
                    <a:lstStyle/>
                    <a:p>
                      <a:pPr marL="0" marR="0">
                        <a:lnSpc>
                          <a:spcPct val="115000"/>
                        </a:lnSpc>
                        <a:spcBef>
                          <a:spcPts val="0"/>
                        </a:spcBef>
                        <a:spcAft>
                          <a:spcPts val="0"/>
                        </a:spcAft>
                      </a:pPr>
                      <a:r>
                        <a:rPr lang="en-US" sz="1100" dirty="0" smtClean="0">
                          <a:effectLst/>
                        </a:rPr>
                        <a:t>60 </a:t>
                      </a:r>
                      <a:r>
                        <a:rPr lang="en-US" sz="1100" dirty="0">
                          <a:effectLst/>
                        </a:rPr>
                        <a:t>Minutes</a:t>
                      </a:r>
                      <a:endParaRPr lang="en-US" sz="1100" dirty="0">
                        <a:effectLst/>
                        <a:latin typeface="Calibri"/>
                        <a:ea typeface="Times New Roman"/>
                        <a:cs typeface="Times New Roman"/>
                      </a:endParaRPr>
                    </a:p>
                  </a:txBody>
                  <a:tcPr marL="68580" marR="68580" marT="0" marB="0"/>
                </a:tc>
                <a:tc rowSpan="2">
                  <a:txBody>
                    <a:bodyPr/>
                    <a:lstStyle/>
                    <a:p>
                      <a:pPr marL="0" marR="0">
                        <a:lnSpc>
                          <a:spcPct val="115000"/>
                        </a:lnSpc>
                        <a:spcBef>
                          <a:spcPts val="0"/>
                        </a:spcBef>
                        <a:spcAft>
                          <a:spcPts val="0"/>
                        </a:spcAft>
                      </a:pPr>
                      <a:r>
                        <a:rPr lang="en-US" sz="1100">
                          <a:effectLst/>
                        </a:rPr>
                        <a:t>90 Minutes</a:t>
                      </a:r>
                      <a:endParaRPr lang="en-US" sz="1100">
                        <a:effectLst/>
                        <a:latin typeface="Calibri"/>
                        <a:ea typeface="Times New Roman"/>
                        <a:cs typeface="Times New Roman"/>
                      </a:endParaRPr>
                    </a:p>
                  </a:txBody>
                  <a:tcPr marL="68580" marR="68580" marT="0" marB="0"/>
                </a:tc>
                <a:tc rowSpan="2">
                  <a:txBody>
                    <a:bodyPr/>
                    <a:lstStyle/>
                    <a:p>
                      <a:pPr marL="0" marR="0">
                        <a:lnSpc>
                          <a:spcPct val="115000"/>
                        </a:lnSpc>
                        <a:spcBef>
                          <a:spcPts val="0"/>
                        </a:spcBef>
                        <a:spcAft>
                          <a:spcPts val="0"/>
                        </a:spcAft>
                      </a:pPr>
                      <a:r>
                        <a:rPr lang="en-US" sz="1100">
                          <a:effectLst/>
                        </a:rPr>
                        <a:t>2</a:t>
                      </a:r>
                      <a:endParaRPr lang="en-US" sz="1100">
                        <a:effectLst/>
                        <a:latin typeface="Calibri"/>
                        <a:ea typeface="Times New Roman"/>
                        <a:cs typeface="Times New Roman"/>
                      </a:endParaRPr>
                    </a:p>
                  </a:txBody>
                  <a:tcPr marL="68580" marR="68580" marT="0" marB="0"/>
                </a:tc>
              </a:tr>
              <a:tr h="188032">
                <a:tc vMerge="1">
                  <a:txBody>
                    <a:bodyPr/>
                    <a:lstStyle/>
                    <a:p>
                      <a:endParaRPr lang="en-US"/>
                    </a:p>
                  </a:txBody>
                  <a:tcPr/>
                </a:tc>
                <a:tc>
                  <a:txBody>
                    <a:bodyPr/>
                    <a:lstStyle/>
                    <a:p>
                      <a:pPr marL="0" marR="0">
                        <a:lnSpc>
                          <a:spcPct val="115000"/>
                        </a:lnSpc>
                        <a:spcBef>
                          <a:spcPts val="0"/>
                        </a:spcBef>
                        <a:spcAft>
                          <a:spcPts val="0"/>
                        </a:spcAft>
                      </a:pPr>
                      <a:r>
                        <a:rPr lang="en-US" sz="1100">
                          <a:effectLst/>
                        </a:rPr>
                        <a:t>3</a:t>
                      </a:r>
                      <a:endParaRPr lang="en-US" sz="1100">
                        <a:effectLst/>
                        <a:latin typeface="Calibri"/>
                        <a:ea typeface="Times New Roman"/>
                        <a:cs typeface="Times New Roman"/>
                      </a:endParaRPr>
                    </a:p>
                  </a:txBody>
                  <a:tcPr marL="68580" marR="68580" marT="0" marB="0"/>
                </a:tc>
                <a:tc vMerge="1">
                  <a:txBody>
                    <a:bodyPr/>
                    <a:lstStyle/>
                    <a:p>
                      <a:endParaRPr lang="en-US"/>
                    </a:p>
                  </a:txBody>
                  <a:tcPr/>
                </a:tc>
                <a:tc vMerge="1">
                  <a:txBody>
                    <a:bodyPr/>
                    <a:lstStyle/>
                    <a:p>
                      <a:endParaRPr lang="en-US"/>
                    </a:p>
                  </a:txBody>
                  <a:tcPr/>
                </a:tc>
                <a:tc vMerge="1">
                  <a:txBody>
                    <a:bodyPr/>
                    <a:lstStyle/>
                    <a:p>
                      <a:endParaRPr lang="en-US"/>
                    </a:p>
                  </a:txBody>
                  <a:tcPr/>
                </a:tc>
              </a:tr>
              <a:tr h="188032">
                <a:tc vMerge="1">
                  <a:txBody>
                    <a:bodyPr/>
                    <a:lstStyle/>
                    <a:p>
                      <a:endParaRPr lang="en-US"/>
                    </a:p>
                  </a:txBody>
                  <a:tcPr/>
                </a:tc>
                <a:tc>
                  <a:txBody>
                    <a:bodyPr/>
                    <a:lstStyle/>
                    <a:p>
                      <a:pPr marL="0" marR="0">
                        <a:lnSpc>
                          <a:spcPct val="115000"/>
                        </a:lnSpc>
                        <a:spcBef>
                          <a:spcPts val="0"/>
                        </a:spcBef>
                        <a:spcAft>
                          <a:spcPts val="0"/>
                        </a:spcAft>
                      </a:pPr>
                      <a:r>
                        <a:rPr lang="en-US" sz="1100">
                          <a:effectLst/>
                        </a:rPr>
                        <a:t>4</a:t>
                      </a:r>
                      <a:endParaRPr lang="en-US" sz="110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50 Minutes</a:t>
                      </a:r>
                      <a:endParaRPr lang="en-US" sz="110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90 Minutes</a:t>
                      </a:r>
                      <a:endParaRPr lang="en-US" sz="110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3</a:t>
                      </a:r>
                      <a:endParaRPr lang="en-US" sz="1100">
                        <a:effectLst/>
                        <a:latin typeface="Calibri"/>
                        <a:ea typeface="Times New Roman"/>
                        <a:cs typeface="Times New Roman"/>
                      </a:endParaRPr>
                    </a:p>
                  </a:txBody>
                  <a:tcPr marL="68580" marR="68580" marT="0" marB="0"/>
                </a:tc>
              </a:tr>
              <a:tr h="188032">
                <a:tc>
                  <a:txBody>
                    <a:bodyPr/>
                    <a:lstStyle/>
                    <a:p>
                      <a:pPr marL="0" marR="0">
                        <a:lnSpc>
                          <a:spcPct val="115000"/>
                        </a:lnSpc>
                        <a:spcBef>
                          <a:spcPts val="0"/>
                        </a:spcBef>
                        <a:spcAft>
                          <a:spcPts val="0"/>
                        </a:spcAft>
                      </a:pPr>
                      <a:r>
                        <a:rPr lang="en-US" sz="1100">
                          <a:effectLst/>
                        </a:rPr>
                        <a:t> </a:t>
                      </a:r>
                      <a:endParaRPr lang="en-US" sz="1100">
                        <a:effectLst/>
                        <a:latin typeface="Calibri"/>
                        <a:ea typeface="Times New Roman"/>
                        <a:cs typeface="Times New Roman"/>
                      </a:endParaRPr>
                    </a:p>
                  </a:txBody>
                  <a:tcPr marL="68580" marR="68580" marT="0" marB="0"/>
                </a:tc>
                <a:tc gridSpan="2">
                  <a:txBody>
                    <a:bodyPr/>
                    <a:lstStyle/>
                    <a:p>
                      <a:pPr marL="0" marR="0">
                        <a:lnSpc>
                          <a:spcPct val="115000"/>
                        </a:lnSpc>
                        <a:spcBef>
                          <a:spcPts val="0"/>
                        </a:spcBef>
                        <a:spcAft>
                          <a:spcPts val="0"/>
                        </a:spcAft>
                      </a:pPr>
                      <a:r>
                        <a:rPr lang="en-US" sz="1100">
                          <a:effectLst/>
                        </a:rPr>
                        <a:t>Total Estimated Time:</a:t>
                      </a:r>
                      <a:endParaRPr lang="en-US" sz="1100">
                        <a:effectLst/>
                        <a:latin typeface="Calibri"/>
                        <a:ea typeface="Times New Roman"/>
                        <a:cs typeface="Times New Roman"/>
                      </a:endParaRPr>
                    </a:p>
                  </a:txBody>
                  <a:tcPr marL="68580" marR="68580" marT="0" marB="0"/>
                </a:tc>
                <a:tc hMerge="1">
                  <a:txBody>
                    <a:bodyPr/>
                    <a:lstStyle/>
                    <a:p>
                      <a:endParaRPr lang="en-US"/>
                    </a:p>
                  </a:txBody>
                  <a:tcPr/>
                </a:tc>
                <a:tc>
                  <a:txBody>
                    <a:bodyPr/>
                    <a:lstStyle/>
                    <a:p>
                      <a:pPr marL="0" marR="0">
                        <a:lnSpc>
                          <a:spcPct val="115000"/>
                        </a:lnSpc>
                        <a:spcBef>
                          <a:spcPts val="0"/>
                        </a:spcBef>
                        <a:spcAft>
                          <a:spcPts val="0"/>
                        </a:spcAft>
                      </a:pPr>
                      <a:r>
                        <a:rPr lang="en-US" sz="1100" dirty="0" smtClean="0">
                          <a:effectLst/>
                        </a:rPr>
                        <a:t>180 </a:t>
                      </a:r>
                      <a:r>
                        <a:rPr lang="en-US" sz="1100" dirty="0">
                          <a:effectLst/>
                        </a:rPr>
                        <a:t>Minutes</a:t>
                      </a:r>
                      <a:endParaRPr lang="en-US" sz="1100" dirty="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a:ea typeface="Times New Roman"/>
                        <a:cs typeface="Times New Roman"/>
                      </a:endParaRPr>
                    </a:p>
                  </a:txBody>
                  <a:tcPr marL="68580" marR="68580" marT="0" marB="0"/>
                </a:tc>
              </a:tr>
            </a:tbl>
          </a:graphicData>
        </a:graphic>
      </p:graphicFrame>
      <p:sp>
        <p:nvSpPr>
          <p:cNvPr id="3" name="TextBox 2"/>
          <p:cNvSpPr txBox="1"/>
          <p:nvPr/>
        </p:nvSpPr>
        <p:spPr>
          <a:xfrm>
            <a:off x="685800" y="1600200"/>
            <a:ext cx="6934200" cy="461665"/>
          </a:xfrm>
          <a:prstGeom prst="rect">
            <a:avLst/>
          </a:prstGeom>
          <a:noFill/>
        </p:spPr>
        <p:txBody>
          <a:bodyPr wrap="square" rtlCol="0">
            <a:spAutoFit/>
          </a:bodyPr>
          <a:lstStyle/>
          <a:p>
            <a:pPr algn="ctr"/>
            <a:r>
              <a:rPr lang="en-US" sz="1200" dirty="0" smtClean="0"/>
              <a:t>This table reflects 2015 data, 2016 is not released yet. </a:t>
            </a:r>
          </a:p>
          <a:p>
            <a:pPr algn="ctr"/>
            <a:r>
              <a:rPr lang="en-US" sz="1200" dirty="0" smtClean="0"/>
              <a:t>Proposed shorter times and less questions and passages for 2016</a:t>
            </a:r>
            <a:endParaRPr lang="en-US" sz="1200" dirty="0"/>
          </a:p>
        </p:txBody>
      </p:sp>
    </p:spTree>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543800" cy="1143000"/>
          </a:xfrm>
        </p:spPr>
        <p:txBody>
          <a:bodyPr>
            <a:normAutofit/>
          </a:bodyPr>
          <a:lstStyle/>
          <a:p>
            <a:pPr algn="ctr"/>
            <a:r>
              <a:rPr lang="en-US" dirty="0" smtClean="0"/>
              <a:t>Types of Questions ELA </a:t>
            </a:r>
            <a:endParaRPr lang="en-US" dirty="0"/>
          </a:p>
        </p:txBody>
      </p:sp>
      <p:sp>
        <p:nvSpPr>
          <p:cNvPr id="3" name="Content Placeholder 2"/>
          <p:cNvSpPr>
            <a:spLocks noGrp="1"/>
          </p:cNvSpPr>
          <p:nvPr>
            <p:ph idx="1"/>
          </p:nvPr>
        </p:nvSpPr>
        <p:spPr>
          <a:xfrm>
            <a:off x="762000" y="2209800"/>
            <a:ext cx="7543800" cy="3886200"/>
          </a:xfrm>
        </p:spPr>
        <p:txBody>
          <a:bodyPr>
            <a:normAutofit fontScale="77500" lnSpcReduction="20000"/>
          </a:bodyPr>
          <a:lstStyle/>
          <a:p>
            <a:pPr marL="0" indent="0" algn="ctr">
              <a:buNone/>
            </a:pPr>
            <a:r>
              <a:rPr lang="en-US" b="1" dirty="0" smtClean="0"/>
              <a:t>Multiple Choice</a:t>
            </a:r>
          </a:p>
          <a:p>
            <a:pPr marL="0" indent="0">
              <a:buNone/>
            </a:pPr>
            <a:r>
              <a:rPr lang="en-US" dirty="0" smtClean="0"/>
              <a:t>Students read a passage and answer multiple choice questions about the passage. Questions could be factual, inferential, checking for meaning, or interpretative</a:t>
            </a:r>
          </a:p>
          <a:p>
            <a:pPr marL="0" indent="0" algn="ctr">
              <a:buNone/>
            </a:pPr>
            <a:r>
              <a:rPr lang="en-US" b="1" dirty="0" smtClean="0"/>
              <a:t>Short Answer</a:t>
            </a:r>
          </a:p>
          <a:p>
            <a:pPr marL="0" indent="0">
              <a:buNone/>
            </a:pPr>
            <a:r>
              <a:rPr lang="en-US" dirty="0" smtClean="0"/>
              <a:t>Students will write a short one or two sentences to answer a question relating to a story.</a:t>
            </a:r>
          </a:p>
          <a:p>
            <a:pPr marL="0" indent="0" algn="ctr">
              <a:buNone/>
            </a:pPr>
            <a:r>
              <a:rPr lang="en-US" b="1" dirty="0" smtClean="0"/>
              <a:t>Extended Response</a:t>
            </a:r>
          </a:p>
          <a:p>
            <a:pPr marL="0" indent="0">
              <a:buNone/>
            </a:pPr>
            <a:r>
              <a:rPr lang="en-US" dirty="0" smtClean="0"/>
              <a:t>Students will write a longer essay often comparing two passages. These sometimes compare characters, situations, or settings.</a:t>
            </a:r>
          </a:p>
          <a:p>
            <a:pPr marL="0" indent="0">
              <a:buNone/>
            </a:pPr>
            <a:endParaRPr lang="en-US" dirty="0"/>
          </a:p>
          <a:p>
            <a:pPr marL="0" indent="0">
              <a:buNone/>
            </a:pPr>
            <a:r>
              <a:rPr lang="en-US" dirty="0"/>
              <a:t>Samples </a:t>
            </a:r>
            <a:r>
              <a:rPr lang="en-US" dirty="0" smtClean="0"/>
              <a:t>from:</a:t>
            </a:r>
          </a:p>
          <a:p>
            <a:pPr marL="0" indent="0">
              <a:buNone/>
            </a:pPr>
            <a:r>
              <a:rPr lang="en-US" dirty="0" smtClean="0"/>
              <a:t> </a:t>
            </a:r>
            <a:r>
              <a:rPr lang="en-US" dirty="0"/>
              <a:t>http://www.engageny.org/resource/released-2015-3-8-ela-and-mathematics-state-test-questions</a:t>
            </a:r>
            <a:endParaRPr lang="en-US" dirty="0" smtClean="0"/>
          </a:p>
          <a:p>
            <a:pPr marL="0" indent="0">
              <a:buNone/>
            </a:pPr>
            <a:endParaRPr lang="en-US" dirty="0" smtClean="0"/>
          </a:p>
          <a:p>
            <a:pPr marL="0" indent="0">
              <a:buNone/>
            </a:pPr>
            <a:endParaRPr lang="en-US" dirty="0" smtClean="0"/>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Key Common Core ELA Changes when Switched to Common Core Testing</a:t>
            </a:r>
            <a:endParaRPr lang="en-US" dirty="0"/>
          </a:p>
        </p:txBody>
      </p:sp>
      <p:sp>
        <p:nvSpPr>
          <p:cNvPr id="3" name="Content Placeholder 2"/>
          <p:cNvSpPr>
            <a:spLocks noGrp="1"/>
          </p:cNvSpPr>
          <p:nvPr>
            <p:ph idx="1"/>
          </p:nvPr>
        </p:nvSpPr>
        <p:spPr/>
        <p:txBody>
          <a:bodyPr>
            <a:normAutofit/>
          </a:bodyPr>
          <a:lstStyle/>
          <a:p>
            <a:r>
              <a:rPr lang="en-US" dirty="0" smtClean="0"/>
              <a:t>Fifty percent </a:t>
            </a:r>
            <a:r>
              <a:rPr lang="en-US" dirty="0"/>
              <a:t>nonfiction </a:t>
            </a:r>
            <a:r>
              <a:rPr lang="en-US" dirty="0" smtClean="0"/>
              <a:t>text and fifty percent literary text</a:t>
            </a:r>
          </a:p>
          <a:p>
            <a:r>
              <a:rPr lang="en-US" dirty="0" smtClean="0"/>
              <a:t>Longer passages of higher complexity and rigor</a:t>
            </a:r>
          </a:p>
          <a:p>
            <a:r>
              <a:rPr lang="en-US" dirty="0" smtClean="0"/>
              <a:t>100% authentic </a:t>
            </a:r>
            <a:r>
              <a:rPr lang="en-US" dirty="0" smtClean="0"/>
              <a:t>texts</a:t>
            </a:r>
            <a:endParaRPr lang="en-US" dirty="0"/>
          </a:p>
        </p:txBody>
      </p:sp>
    </p:spTree>
    <p:extLst>
      <p:ext uri="{BB962C8B-B14F-4D97-AF65-F5344CB8AC3E}">
        <p14:creationId xmlns:p14="http://schemas.microsoft.com/office/powerpoint/2010/main" val="2377670382"/>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53400" cy="1143000"/>
          </a:xfrm>
        </p:spPr>
        <p:txBody>
          <a:bodyPr>
            <a:normAutofit fontScale="90000"/>
          </a:bodyPr>
          <a:lstStyle/>
          <a:p>
            <a:pPr algn="ctr"/>
            <a:r>
              <a:rPr lang="en-US" dirty="0" smtClean="0"/>
              <a:t>State Test Information: Timing</a:t>
            </a:r>
            <a:br>
              <a:rPr lang="en-US" dirty="0" smtClean="0"/>
            </a:br>
            <a:r>
              <a:rPr lang="en-US" dirty="0" smtClean="0"/>
              <a:t>Mathematics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8217370"/>
              </p:ext>
            </p:extLst>
          </p:nvPr>
        </p:nvGraphicFramePr>
        <p:xfrm>
          <a:off x="228600" y="1600200"/>
          <a:ext cx="7772401" cy="4648205"/>
        </p:xfrm>
        <a:graphic>
          <a:graphicData uri="http://schemas.openxmlformats.org/drawingml/2006/table">
            <a:tbl>
              <a:tblPr firstRow="1" firstCol="1" bandRow="1">
                <a:tableStyleId>{5C22544A-7EE6-4342-B048-85BDC9FD1C3A}</a:tableStyleId>
              </a:tblPr>
              <a:tblGrid>
                <a:gridCol w="1008762"/>
                <a:gridCol w="1157606"/>
                <a:gridCol w="1630243"/>
                <a:gridCol w="1987895"/>
                <a:gridCol w="1987895"/>
              </a:tblGrid>
              <a:tr h="321766">
                <a:tc>
                  <a:txBody>
                    <a:bodyPr/>
                    <a:lstStyle/>
                    <a:p>
                      <a:pPr marL="0" marR="0">
                        <a:lnSpc>
                          <a:spcPct val="115000"/>
                        </a:lnSpc>
                        <a:spcBef>
                          <a:spcPts val="0"/>
                        </a:spcBef>
                        <a:spcAft>
                          <a:spcPts val="0"/>
                        </a:spcAft>
                      </a:pPr>
                      <a:r>
                        <a:rPr lang="en-US" sz="1100" dirty="0">
                          <a:effectLst/>
                        </a:rPr>
                        <a:t> </a:t>
                      </a:r>
                      <a:endParaRPr lang="en-US" sz="1100" dirty="0">
                        <a:effectLst/>
                        <a:latin typeface="Calibri"/>
                        <a:ea typeface="Times New Roman"/>
                        <a:cs typeface="Times New Roman"/>
                      </a:endParaRPr>
                    </a:p>
                  </a:txBody>
                  <a:tcPr marL="68580" marR="68580" marT="0" marB="0"/>
                </a:tc>
                <a:tc gridSpan="4">
                  <a:txBody>
                    <a:bodyPr/>
                    <a:lstStyle/>
                    <a:p>
                      <a:pPr marL="0" marR="0">
                        <a:lnSpc>
                          <a:spcPct val="115000"/>
                        </a:lnSpc>
                        <a:spcBef>
                          <a:spcPts val="0"/>
                        </a:spcBef>
                        <a:spcAft>
                          <a:spcPts val="0"/>
                        </a:spcAft>
                      </a:pPr>
                      <a:r>
                        <a:rPr lang="en-US" sz="1100">
                          <a:effectLst/>
                        </a:rPr>
                        <a:t>Mathematics</a:t>
                      </a:r>
                      <a:endParaRPr lang="en-US" sz="1100">
                        <a:effectLst/>
                        <a:latin typeface="Calibri"/>
                        <a:ea typeface="Times New Roman"/>
                        <a:cs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r>
              <a:tr h="626310">
                <a:tc>
                  <a:txBody>
                    <a:bodyPr/>
                    <a:lstStyle/>
                    <a:p>
                      <a:pPr marL="0" marR="0" algn="ctr">
                        <a:lnSpc>
                          <a:spcPct val="115000"/>
                        </a:lnSpc>
                        <a:spcBef>
                          <a:spcPts val="0"/>
                        </a:spcBef>
                        <a:spcAft>
                          <a:spcPts val="0"/>
                        </a:spcAft>
                      </a:pPr>
                      <a:r>
                        <a:rPr lang="en-US" sz="1100">
                          <a:effectLst/>
                        </a:rPr>
                        <a:t>Grade</a:t>
                      </a:r>
                      <a:endParaRPr lang="en-US" sz="110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Book</a:t>
                      </a:r>
                      <a:endParaRPr lang="en-US" sz="1100" dirty="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Estimated Time of Completion</a:t>
                      </a:r>
                      <a:endParaRPr lang="en-US" sz="110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Maximum Time of Completion</a:t>
                      </a:r>
                      <a:endParaRPr lang="en-US" sz="110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Day Administered</a:t>
                      </a:r>
                      <a:endParaRPr lang="en-US" sz="1100">
                        <a:effectLst/>
                        <a:latin typeface="Calibri"/>
                        <a:ea typeface="Times New Roman"/>
                        <a:cs typeface="Times New Roman"/>
                      </a:endParaRPr>
                    </a:p>
                  </a:txBody>
                  <a:tcPr marL="68580" marR="68580" marT="0" marB="0"/>
                </a:tc>
              </a:tr>
              <a:tr h="321766">
                <a:tc rowSpan="3">
                  <a:txBody>
                    <a:bodyPr/>
                    <a:lstStyle/>
                    <a:p>
                      <a:pPr marL="0" marR="0" algn="ctr">
                        <a:lnSpc>
                          <a:spcPct val="115000"/>
                        </a:lnSpc>
                        <a:spcBef>
                          <a:spcPts val="0"/>
                        </a:spcBef>
                        <a:spcAft>
                          <a:spcPts val="0"/>
                        </a:spcAft>
                      </a:pPr>
                      <a:r>
                        <a:rPr lang="en-US" sz="1100">
                          <a:effectLst/>
                        </a:rPr>
                        <a:t>3</a:t>
                      </a:r>
                      <a:endParaRPr lang="en-US" sz="110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1</a:t>
                      </a:r>
                      <a:endParaRPr lang="en-US" sz="1100" dirty="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100" dirty="0" smtClean="0">
                          <a:effectLst/>
                        </a:rPr>
                        <a:t>40 </a:t>
                      </a:r>
                      <a:r>
                        <a:rPr lang="en-US" sz="1100" dirty="0">
                          <a:effectLst/>
                        </a:rPr>
                        <a:t>Minutes</a:t>
                      </a:r>
                      <a:endParaRPr lang="en-US" sz="1100" dirty="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6</a:t>
                      </a:r>
                      <a:r>
                        <a:rPr lang="en-US" sz="1100" dirty="0" smtClean="0">
                          <a:effectLst/>
                        </a:rPr>
                        <a:t>0 </a:t>
                      </a:r>
                      <a:r>
                        <a:rPr lang="en-US" sz="1100" dirty="0">
                          <a:effectLst/>
                        </a:rPr>
                        <a:t>Minutes</a:t>
                      </a:r>
                      <a:endParaRPr lang="en-US" sz="1100" dirty="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1</a:t>
                      </a:r>
                      <a:endParaRPr lang="en-US" sz="1100">
                        <a:effectLst/>
                        <a:latin typeface="Calibri"/>
                        <a:ea typeface="Times New Roman"/>
                        <a:cs typeface="Times New Roman"/>
                      </a:endParaRPr>
                    </a:p>
                  </a:txBody>
                  <a:tcPr marL="68580" marR="68580" marT="0" marB="0"/>
                </a:tc>
              </a:tr>
              <a:tr h="333549">
                <a:tc vMerge="1">
                  <a:txBody>
                    <a:bodyPr/>
                    <a:lstStyle/>
                    <a:p>
                      <a:endParaRPr lang="en-US"/>
                    </a:p>
                  </a:txBody>
                  <a:tcPr/>
                </a:tc>
                <a:tc>
                  <a:txBody>
                    <a:bodyPr/>
                    <a:lstStyle/>
                    <a:p>
                      <a:pPr marL="0" marR="0">
                        <a:lnSpc>
                          <a:spcPct val="115000"/>
                        </a:lnSpc>
                        <a:spcBef>
                          <a:spcPts val="0"/>
                        </a:spcBef>
                        <a:spcAft>
                          <a:spcPts val="0"/>
                        </a:spcAft>
                      </a:pPr>
                      <a:r>
                        <a:rPr lang="en-US" sz="1100" dirty="0" smtClean="0">
                          <a:effectLst/>
                        </a:rPr>
                        <a:t>2</a:t>
                      </a:r>
                      <a:endParaRPr lang="en-US" sz="1100" dirty="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100" dirty="0" smtClean="0">
                          <a:effectLst/>
                        </a:rPr>
                        <a:t>40 </a:t>
                      </a:r>
                      <a:r>
                        <a:rPr lang="en-US" sz="1100" dirty="0">
                          <a:effectLst/>
                        </a:rPr>
                        <a:t>Minutes</a:t>
                      </a:r>
                      <a:endParaRPr lang="en-US" sz="1100" dirty="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6</a:t>
                      </a:r>
                      <a:r>
                        <a:rPr lang="en-US" sz="1100" dirty="0" smtClean="0">
                          <a:effectLst/>
                        </a:rPr>
                        <a:t>0 </a:t>
                      </a:r>
                      <a:r>
                        <a:rPr lang="en-US" sz="1100" dirty="0">
                          <a:effectLst/>
                        </a:rPr>
                        <a:t>Minutes</a:t>
                      </a:r>
                      <a:endParaRPr lang="en-US" sz="1100" dirty="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2</a:t>
                      </a:r>
                      <a:endParaRPr lang="en-US" sz="1100">
                        <a:effectLst/>
                        <a:latin typeface="Calibri"/>
                        <a:ea typeface="Times New Roman"/>
                        <a:cs typeface="Times New Roman"/>
                      </a:endParaRPr>
                    </a:p>
                  </a:txBody>
                  <a:tcPr marL="68580" marR="68580" marT="0" marB="0"/>
                </a:tc>
              </a:tr>
              <a:tr h="321766">
                <a:tc vMerge="1">
                  <a:txBody>
                    <a:bodyPr/>
                    <a:lstStyle/>
                    <a:p>
                      <a:endParaRPr lang="en-US"/>
                    </a:p>
                  </a:txBody>
                  <a:tcPr/>
                </a:tc>
                <a:tc>
                  <a:txBody>
                    <a:bodyPr/>
                    <a:lstStyle/>
                    <a:p>
                      <a:pPr marL="0" marR="0">
                        <a:lnSpc>
                          <a:spcPct val="115000"/>
                        </a:lnSpc>
                        <a:spcBef>
                          <a:spcPts val="0"/>
                        </a:spcBef>
                        <a:spcAft>
                          <a:spcPts val="0"/>
                        </a:spcAft>
                      </a:pPr>
                      <a:r>
                        <a:rPr lang="en-US" sz="1100">
                          <a:effectLst/>
                        </a:rPr>
                        <a:t>3</a:t>
                      </a:r>
                      <a:endParaRPr lang="en-US" sz="110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50 Minutes</a:t>
                      </a:r>
                      <a:endParaRPr lang="en-US" sz="110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70 Minutes</a:t>
                      </a:r>
                      <a:endParaRPr lang="en-US" sz="110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3</a:t>
                      </a:r>
                      <a:endParaRPr lang="en-US" sz="1100">
                        <a:effectLst/>
                        <a:latin typeface="Calibri"/>
                        <a:ea typeface="Times New Roman"/>
                        <a:cs typeface="Times New Roman"/>
                      </a:endParaRPr>
                    </a:p>
                  </a:txBody>
                  <a:tcPr marL="68580" marR="68580" marT="0" marB="0"/>
                </a:tc>
              </a:tr>
              <a:tr h="321766">
                <a:tc>
                  <a:txBody>
                    <a:bodyPr/>
                    <a:lstStyle/>
                    <a:p>
                      <a:pPr marL="0" marR="0" algn="ctr">
                        <a:lnSpc>
                          <a:spcPct val="115000"/>
                        </a:lnSpc>
                        <a:spcBef>
                          <a:spcPts val="0"/>
                        </a:spcBef>
                        <a:spcAft>
                          <a:spcPts val="0"/>
                        </a:spcAft>
                      </a:pPr>
                      <a:r>
                        <a:rPr lang="en-US" sz="1100">
                          <a:effectLst/>
                        </a:rPr>
                        <a:t> </a:t>
                      </a:r>
                      <a:endParaRPr lang="en-US" sz="1100">
                        <a:effectLst/>
                        <a:latin typeface="Calibri"/>
                        <a:ea typeface="Times New Roman"/>
                        <a:cs typeface="Times New Roman"/>
                      </a:endParaRPr>
                    </a:p>
                  </a:txBody>
                  <a:tcPr marL="68580" marR="68580" marT="0" marB="0"/>
                </a:tc>
                <a:tc gridSpan="2">
                  <a:txBody>
                    <a:bodyPr/>
                    <a:lstStyle/>
                    <a:p>
                      <a:pPr marL="0" marR="0">
                        <a:lnSpc>
                          <a:spcPct val="115000"/>
                        </a:lnSpc>
                        <a:spcBef>
                          <a:spcPts val="0"/>
                        </a:spcBef>
                        <a:spcAft>
                          <a:spcPts val="0"/>
                        </a:spcAft>
                      </a:pPr>
                      <a:r>
                        <a:rPr lang="en-US" sz="1100">
                          <a:effectLst/>
                        </a:rPr>
                        <a:t>Total Estimated Time:</a:t>
                      </a:r>
                      <a:endParaRPr lang="en-US" sz="1100">
                        <a:effectLst/>
                        <a:latin typeface="Calibri"/>
                        <a:ea typeface="Times New Roman"/>
                        <a:cs typeface="Times New Roman"/>
                      </a:endParaRPr>
                    </a:p>
                  </a:txBody>
                  <a:tcPr marL="68580" marR="68580" marT="0" marB="0"/>
                </a:tc>
                <a:tc hMerge="1">
                  <a:txBody>
                    <a:bodyPr/>
                    <a:lstStyle/>
                    <a:p>
                      <a:endParaRPr lang="en-US"/>
                    </a:p>
                  </a:txBody>
                  <a:tcPr/>
                </a:tc>
                <a:tc>
                  <a:txBody>
                    <a:bodyPr/>
                    <a:lstStyle/>
                    <a:p>
                      <a:pPr marL="0" marR="0">
                        <a:lnSpc>
                          <a:spcPct val="115000"/>
                        </a:lnSpc>
                        <a:spcBef>
                          <a:spcPts val="0"/>
                        </a:spcBef>
                        <a:spcAft>
                          <a:spcPts val="0"/>
                        </a:spcAft>
                      </a:pPr>
                      <a:r>
                        <a:rPr lang="en-US" sz="1100" dirty="0" smtClean="0">
                          <a:effectLst/>
                        </a:rPr>
                        <a:t>130 </a:t>
                      </a:r>
                      <a:r>
                        <a:rPr lang="en-US" sz="1100" dirty="0">
                          <a:effectLst/>
                        </a:rPr>
                        <a:t>Minutes</a:t>
                      </a:r>
                      <a:endParaRPr lang="en-US" sz="1100" dirty="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 </a:t>
                      </a:r>
                      <a:endParaRPr lang="en-US" sz="1100">
                        <a:effectLst/>
                        <a:latin typeface="Calibri"/>
                        <a:ea typeface="Times New Roman"/>
                        <a:cs typeface="Times New Roman"/>
                      </a:endParaRPr>
                    </a:p>
                  </a:txBody>
                  <a:tcPr marL="68580" marR="68580" marT="0" marB="0"/>
                </a:tc>
              </a:tr>
              <a:tr h="321766">
                <a:tc rowSpan="3">
                  <a:txBody>
                    <a:bodyPr/>
                    <a:lstStyle/>
                    <a:p>
                      <a:pPr marL="0" marR="0" algn="ctr">
                        <a:lnSpc>
                          <a:spcPct val="115000"/>
                        </a:lnSpc>
                        <a:spcBef>
                          <a:spcPts val="0"/>
                        </a:spcBef>
                        <a:spcAft>
                          <a:spcPts val="0"/>
                        </a:spcAft>
                      </a:pPr>
                      <a:r>
                        <a:rPr lang="en-US" sz="1100">
                          <a:effectLst/>
                        </a:rPr>
                        <a:t>4</a:t>
                      </a:r>
                      <a:endParaRPr lang="en-US" sz="110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1</a:t>
                      </a:r>
                      <a:endParaRPr lang="en-US" sz="110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4</a:t>
                      </a:r>
                      <a:r>
                        <a:rPr lang="en-US" sz="1100" dirty="0" smtClean="0">
                          <a:effectLst/>
                        </a:rPr>
                        <a:t>0 </a:t>
                      </a:r>
                      <a:r>
                        <a:rPr lang="en-US" sz="1100" dirty="0">
                          <a:effectLst/>
                        </a:rPr>
                        <a:t>Minutes</a:t>
                      </a:r>
                      <a:endParaRPr lang="en-US" sz="1100" dirty="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100" dirty="0" smtClean="0">
                          <a:effectLst/>
                        </a:rPr>
                        <a:t>60 </a:t>
                      </a:r>
                      <a:r>
                        <a:rPr lang="en-US" sz="1100" dirty="0">
                          <a:effectLst/>
                        </a:rPr>
                        <a:t>Minutes</a:t>
                      </a:r>
                      <a:endParaRPr lang="en-US" sz="1100" dirty="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1</a:t>
                      </a:r>
                      <a:endParaRPr lang="en-US" sz="1100">
                        <a:effectLst/>
                        <a:latin typeface="Calibri"/>
                        <a:ea typeface="Times New Roman"/>
                        <a:cs typeface="Times New Roman"/>
                      </a:endParaRPr>
                    </a:p>
                  </a:txBody>
                  <a:tcPr marL="68580" marR="68580" marT="0" marB="0"/>
                </a:tc>
              </a:tr>
              <a:tr h="257504">
                <a:tc vMerge="1">
                  <a:txBody>
                    <a:bodyPr/>
                    <a:lstStyle/>
                    <a:p>
                      <a:endParaRPr lang="en-US"/>
                    </a:p>
                  </a:txBody>
                  <a:tcPr/>
                </a:tc>
                <a:tc>
                  <a:txBody>
                    <a:bodyPr/>
                    <a:lstStyle/>
                    <a:p>
                      <a:pPr marL="0" marR="0">
                        <a:lnSpc>
                          <a:spcPct val="115000"/>
                        </a:lnSpc>
                        <a:spcBef>
                          <a:spcPts val="0"/>
                        </a:spcBef>
                        <a:spcAft>
                          <a:spcPts val="0"/>
                        </a:spcAft>
                      </a:pPr>
                      <a:r>
                        <a:rPr lang="en-US" sz="1100">
                          <a:effectLst/>
                        </a:rPr>
                        <a:t>2</a:t>
                      </a:r>
                      <a:endParaRPr lang="en-US" sz="110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4</a:t>
                      </a:r>
                      <a:r>
                        <a:rPr lang="en-US" sz="1100" dirty="0" smtClean="0">
                          <a:effectLst/>
                        </a:rPr>
                        <a:t>0 </a:t>
                      </a:r>
                      <a:r>
                        <a:rPr lang="en-US" sz="1100" dirty="0">
                          <a:effectLst/>
                        </a:rPr>
                        <a:t>Minutes</a:t>
                      </a:r>
                      <a:endParaRPr lang="en-US" sz="1100" dirty="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100" dirty="0" smtClean="0">
                          <a:effectLst/>
                        </a:rPr>
                        <a:t>60 </a:t>
                      </a:r>
                      <a:r>
                        <a:rPr lang="en-US" sz="1100" dirty="0">
                          <a:effectLst/>
                        </a:rPr>
                        <a:t>Minutes</a:t>
                      </a:r>
                      <a:endParaRPr lang="en-US" sz="1100" dirty="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2</a:t>
                      </a:r>
                      <a:endParaRPr lang="en-US" sz="1100">
                        <a:effectLst/>
                        <a:latin typeface="Calibri"/>
                        <a:ea typeface="Times New Roman"/>
                        <a:cs typeface="Times New Roman"/>
                      </a:endParaRPr>
                    </a:p>
                  </a:txBody>
                  <a:tcPr marL="68580" marR="68580" marT="0" marB="0"/>
                </a:tc>
              </a:tr>
              <a:tr h="321766">
                <a:tc vMerge="1">
                  <a:txBody>
                    <a:bodyPr/>
                    <a:lstStyle/>
                    <a:p>
                      <a:endParaRPr lang="en-US"/>
                    </a:p>
                  </a:txBody>
                  <a:tcPr/>
                </a:tc>
                <a:tc>
                  <a:txBody>
                    <a:bodyPr/>
                    <a:lstStyle/>
                    <a:p>
                      <a:pPr marL="0" marR="0">
                        <a:lnSpc>
                          <a:spcPct val="115000"/>
                        </a:lnSpc>
                        <a:spcBef>
                          <a:spcPts val="0"/>
                        </a:spcBef>
                        <a:spcAft>
                          <a:spcPts val="0"/>
                        </a:spcAft>
                      </a:pPr>
                      <a:r>
                        <a:rPr lang="en-US" sz="1100">
                          <a:effectLst/>
                        </a:rPr>
                        <a:t>3</a:t>
                      </a:r>
                      <a:endParaRPr lang="en-US" sz="110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70 Minutes</a:t>
                      </a:r>
                      <a:endParaRPr lang="en-US" sz="110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90 Minutes</a:t>
                      </a:r>
                      <a:endParaRPr lang="en-US" sz="110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3</a:t>
                      </a:r>
                      <a:endParaRPr lang="en-US" sz="1100">
                        <a:effectLst/>
                        <a:latin typeface="Calibri"/>
                        <a:ea typeface="Times New Roman"/>
                        <a:cs typeface="Times New Roman"/>
                      </a:endParaRPr>
                    </a:p>
                  </a:txBody>
                  <a:tcPr marL="68580" marR="68580" marT="0" marB="0"/>
                </a:tc>
              </a:tr>
              <a:tr h="321766">
                <a:tc>
                  <a:txBody>
                    <a:bodyPr/>
                    <a:lstStyle/>
                    <a:p>
                      <a:pPr marL="0" marR="0" algn="ctr">
                        <a:lnSpc>
                          <a:spcPct val="115000"/>
                        </a:lnSpc>
                        <a:spcBef>
                          <a:spcPts val="0"/>
                        </a:spcBef>
                        <a:spcAft>
                          <a:spcPts val="0"/>
                        </a:spcAft>
                      </a:pPr>
                      <a:r>
                        <a:rPr lang="en-US" sz="1100">
                          <a:effectLst/>
                        </a:rPr>
                        <a:t> </a:t>
                      </a:r>
                      <a:endParaRPr lang="en-US" sz="1100">
                        <a:effectLst/>
                        <a:latin typeface="Calibri"/>
                        <a:ea typeface="Times New Roman"/>
                        <a:cs typeface="Times New Roman"/>
                      </a:endParaRPr>
                    </a:p>
                  </a:txBody>
                  <a:tcPr marL="68580" marR="68580" marT="0" marB="0"/>
                </a:tc>
                <a:tc gridSpan="2">
                  <a:txBody>
                    <a:bodyPr/>
                    <a:lstStyle/>
                    <a:p>
                      <a:pPr marL="0" marR="0">
                        <a:lnSpc>
                          <a:spcPct val="115000"/>
                        </a:lnSpc>
                        <a:spcBef>
                          <a:spcPts val="0"/>
                        </a:spcBef>
                        <a:spcAft>
                          <a:spcPts val="0"/>
                        </a:spcAft>
                      </a:pPr>
                      <a:r>
                        <a:rPr lang="en-US" sz="1100">
                          <a:effectLst/>
                        </a:rPr>
                        <a:t>Total Estimated Time:</a:t>
                      </a:r>
                      <a:endParaRPr lang="en-US" sz="1100">
                        <a:effectLst/>
                        <a:latin typeface="Calibri"/>
                        <a:ea typeface="Times New Roman"/>
                        <a:cs typeface="Times New Roman"/>
                      </a:endParaRPr>
                    </a:p>
                  </a:txBody>
                  <a:tcPr marL="68580" marR="68580" marT="0" marB="0"/>
                </a:tc>
                <a:tc hMerge="1">
                  <a:txBody>
                    <a:bodyPr/>
                    <a:lstStyle/>
                    <a:p>
                      <a:endParaRPr lang="en-US"/>
                    </a:p>
                  </a:txBody>
                  <a:tcPr/>
                </a:tc>
                <a:tc>
                  <a:txBody>
                    <a:bodyPr/>
                    <a:lstStyle/>
                    <a:p>
                      <a:pPr marL="0" marR="0">
                        <a:lnSpc>
                          <a:spcPct val="115000"/>
                        </a:lnSpc>
                        <a:spcBef>
                          <a:spcPts val="0"/>
                        </a:spcBef>
                        <a:spcAft>
                          <a:spcPts val="0"/>
                        </a:spcAft>
                      </a:pPr>
                      <a:r>
                        <a:rPr lang="en-US" sz="1100" dirty="0" smtClean="0">
                          <a:effectLst/>
                        </a:rPr>
                        <a:t>150 </a:t>
                      </a:r>
                      <a:r>
                        <a:rPr lang="en-US" sz="1100" dirty="0">
                          <a:effectLst/>
                        </a:rPr>
                        <a:t>Minutes</a:t>
                      </a:r>
                      <a:endParaRPr lang="en-US" sz="1100" dirty="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 </a:t>
                      </a:r>
                      <a:endParaRPr lang="en-US" sz="1100">
                        <a:effectLst/>
                        <a:latin typeface="Calibri"/>
                        <a:ea typeface="Times New Roman"/>
                        <a:cs typeface="Times New Roman"/>
                      </a:endParaRPr>
                    </a:p>
                  </a:txBody>
                  <a:tcPr marL="68580" marR="68580" marT="0" marB="0"/>
                </a:tc>
              </a:tr>
              <a:tr h="321766">
                <a:tc rowSpan="3">
                  <a:txBody>
                    <a:bodyPr/>
                    <a:lstStyle/>
                    <a:p>
                      <a:pPr marL="0" marR="0" algn="ctr">
                        <a:lnSpc>
                          <a:spcPct val="115000"/>
                        </a:lnSpc>
                        <a:spcBef>
                          <a:spcPts val="0"/>
                        </a:spcBef>
                        <a:spcAft>
                          <a:spcPts val="0"/>
                        </a:spcAft>
                      </a:pPr>
                      <a:r>
                        <a:rPr lang="en-US" sz="1100">
                          <a:effectLst/>
                        </a:rPr>
                        <a:t> </a:t>
                      </a:r>
                    </a:p>
                    <a:p>
                      <a:pPr marL="0" marR="0" algn="ctr">
                        <a:lnSpc>
                          <a:spcPct val="115000"/>
                        </a:lnSpc>
                        <a:spcBef>
                          <a:spcPts val="0"/>
                        </a:spcBef>
                        <a:spcAft>
                          <a:spcPts val="0"/>
                        </a:spcAft>
                      </a:pPr>
                      <a:r>
                        <a:rPr lang="en-US" sz="1100">
                          <a:effectLst/>
                        </a:rPr>
                        <a:t>5</a:t>
                      </a:r>
                      <a:endParaRPr lang="en-US" sz="110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1</a:t>
                      </a:r>
                      <a:endParaRPr lang="en-US" sz="110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100" dirty="0" smtClean="0">
                          <a:effectLst/>
                        </a:rPr>
                        <a:t>40 </a:t>
                      </a:r>
                      <a:r>
                        <a:rPr lang="en-US" sz="1100" dirty="0">
                          <a:effectLst/>
                        </a:rPr>
                        <a:t>Minutes</a:t>
                      </a:r>
                      <a:endParaRPr lang="en-US" sz="1100" dirty="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100" dirty="0" smtClean="0">
                          <a:effectLst/>
                        </a:rPr>
                        <a:t>80 </a:t>
                      </a:r>
                      <a:r>
                        <a:rPr lang="en-US" sz="1100" dirty="0">
                          <a:effectLst/>
                        </a:rPr>
                        <a:t>Minutes</a:t>
                      </a:r>
                      <a:endParaRPr lang="en-US" sz="1100" dirty="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1</a:t>
                      </a:r>
                      <a:endParaRPr lang="en-US" sz="1100">
                        <a:effectLst/>
                        <a:latin typeface="Calibri"/>
                        <a:ea typeface="Times New Roman"/>
                        <a:cs typeface="Times New Roman"/>
                      </a:endParaRPr>
                    </a:p>
                  </a:txBody>
                  <a:tcPr marL="68580" marR="68580" marT="0" marB="0"/>
                </a:tc>
              </a:tr>
              <a:tr h="341706">
                <a:tc vMerge="1">
                  <a:txBody>
                    <a:bodyPr/>
                    <a:lstStyle/>
                    <a:p>
                      <a:endParaRPr lang="en-US"/>
                    </a:p>
                  </a:txBody>
                  <a:tcPr/>
                </a:tc>
                <a:tc>
                  <a:txBody>
                    <a:bodyPr/>
                    <a:lstStyle/>
                    <a:p>
                      <a:pPr marL="0" marR="0">
                        <a:lnSpc>
                          <a:spcPct val="115000"/>
                        </a:lnSpc>
                        <a:spcBef>
                          <a:spcPts val="0"/>
                        </a:spcBef>
                        <a:spcAft>
                          <a:spcPts val="0"/>
                        </a:spcAft>
                      </a:pPr>
                      <a:r>
                        <a:rPr lang="en-US" sz="1100">
                          <a:effectLst/>
                        </a:rPr>
                        <a:t>2</a:t>
                      </a:r>
                      <a:endParaRPr lang="en-US" sz="110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100" dirty="0" smtClean="0">
                          <a:effectLst/>
                        </a:rPr>
                        <a:t>40 </a:t>
                      </a:r>
                      <a:r>
                        <a:rPr lang="en-US" sz="1100" dirty="0">
                          <a:effectLst/>
                        </a:rPr>
                        <a:t>Minutes</a:t>
                      </a:r>
                      <a:endParaRPr lang="en-US" sz="1100" dirty="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100" dirty="0" smtClean="0">
                          <a:effectLst/>
                        </a:rPr>
                        <a:t>80 </a:t>
                      </a:r>
                      <a:r>
                        <a:rPr lang="en-US" sz="1100" dirty="0">
                          <a:effectLst/>
                        </a:rPr>
                        <a:t>Minutes</a:t>
                      </a:r>
                      <a:endParaRPr lang="en-US" sz="1100" dirty="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2</a:t>
                      </a:r>
                      <a:endParaRPr lang="en-US" sz="1100">
                        <a:effectLst/>
                        <a:latin typeface="Calibri"/>
                        <a:ea typeface="Times New Roman"/>
                        <a:cs typeface="Times New Roman"/>
                      </a:endParaRPr>
                    </a:p>
                  </a:txBody>
                  <a:tcPr marL="68580" marR="68580" marT="0" marB="0"/>
                </a:tc>
              </a:tr>
              <a:tr h="257504">
                <a:tc vMerge="1">
                  <a:txBody>
                    <a:bodyPr/>
                    <a:lstStyle/>
                    <a:p>
                      <a:endParaRPr lang="en-US"/>
                    </a:p>
                  </a:txBody>
                  <a:tcPr/>
                </a:tc>
                <a:tc>
                  <a:txBody>
                    <a:bodyPr/>
                    <a:lstStyle/>
                    <a:p>
                      <a:pPr marL="0" marR="0">
                        <a:lnSpc>
                          <a:spcPct val="115000"/>
                        </a:lnSpc>
                        <a:spcBef>
                          <a:spcPts val="0"/>
                        </a:spcBef>
                        <a:spcAft>
                          <a:spcPts val="0"/>
                        </a:spcAft>
                      </a:pPr>
                      <a:r>
                        <a:rPr lang="en-US" sz="1100">
                          <a:effectLst/>
                        </a:rPr>
                        <a:t>3</a:t>
                      </a:r>
                      <a:endParaRPr lang="en-US" sz="110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70 Minutes</a:t>
                      </a:r>
                      <a:endParaRPr lang="en-US" sz="110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90 Minutes</a:t>
                      </a:r>
                      <a:endParaRPr lang="en-US" sz="110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3</a:t>
                      </a:r>
                      <a:endParaRPr lang="en-US" sz="1100">
                        <a:effectLst/>
                        <a:latin typeface="Calibri"/>
                        <a:ea typeface="Times New Roman"/>
                        <a:cs typeface="Times New Roman"/>
                      </a:endParaRPr>
                    </a:p>
                  </a:txBody>
                  <a:tcPr marL="68580" marR="68580" marT="0" marB="0"/>
                </a:tc>
              </a:tr>
              <a:tr h="257504">
                <a:tc>
                  <a:txBody>
                    <a:bodyPr/>
                    <a:lstStyle/>
                    <a:p>
                      <a:pPr marL="0" marR="0">
                        <a:lnSpc>
                          <a:spcPct val="115000"/>
                        </a:lnSpc>
                        <a:spcBef>
                          <a:spcPts val="0"/>
                        </a:spcBef>
                        <a:spcAft>
                          <a:spcPts val="0"/>
                        </a:spcAft>
                      </a:pPr>
                      <a:r>
                        <a:rPr lang="en-US" sz="1100">
                          <a:effectLst/>
                        </a:rPr>
                        <a:t> </a:t>
                      </a:r>
                      <a:endParaRPr lang="en-US" sz="1100">
                        <a:effectLst/>
                        <a:latin typeface="Calibri"/>
                        <a:ea typeface="Times New Roman"/>
                        <a:cs typeface="Times New Roman"/>
                      </a:endParaRPr>
                    </a:p>
                  </a:txBody>
                  <a:tcPr marL="68580" marR="68580" marT="0" marB="0"/>
                </a:tc>
                <a:tc gridSpan="2">
                  <a:txBody>
                    <a:bodyPr/>
                    <a:lstStyle/>
                    <a:p>
                      <a:pPr marL="0" marR="0">
                        <a:lnSpc>
                          <a:spcPct val="115000"/>
                        </a:lnSpc>
                        <a:spcBef>
                          <a:spcPts val="0"/>
                        </a:spcBef>
                        <a:spcAft>
                          <a:spcPts val="0"/>
                        </a:spcAft>
                      </a:pPr>
                      <a:r>
                        <a:rPr lang="en-US" sz="1100" dirty="0">
                          <a:effectLst/>
                        </a:rPr>
                        <a:t>Total Estimated Time:</a:t>
                      </a:r>
                      <a:endParaRPr lang="en-US" sz="1100" dirty="0">
                        <a:effectLst/>
                        <a:latin typeface="Calibri"/>
                        <a:ea typeface="Times New Roman"/>
                        <a:cs typeface="Times New Roman"/>
                      </a:endParaRPr>
                    </a:p>
                  </a:txBody>
                  <a:tcPr marL="68580" marR="68580" marT="0" marB="0"/>
                </a:tc>
                <a:tc hMerge="1">
                  <a:txBody>
                    <a:bodyPr/>
                    <a:lstStyle/>
                    <a:p>
                      <a:endParaRPr lang="en-US"/>
                    </a:p>
                  </a:txBody>
                  <a:tcPr/>
                </a:tc>
                <a:tc>
                  <a:txBody>
                    <a:bodyPr/>
                    <a:lstStyle/>
                    <a:p>
                      <a:pPr marL="0" marR="0">
                        <a:lnSpc>
                          <a:spcPct val="115000"/>
                        </a:lnSpc>
                        <a:spcBef>
                          <a:spcPts val="0"/>
                        </a:spcBef>
                        <a:spcAft>
                          <a:spcPts val="0"/>
                        </a:spcAft>
                      </a:pPr>
                      <a:r>
                        <a:rPr lang="en-US" sz="1100" dirty="0" smtClean="0">
                          <a:effectLst/>
                        </a:rPr>
                        <a:t>150 </a:t>
                      </a:r>
                      <a:r>
                        <a:rPr lang="en-US" sz="1100" dirty="0">
                          <a:effectLst/>
                        </a:rPr>
                        <a:t>Minutes</a:t>
                      </a:r>
                      <a:endParaRPr lang="en-US" sz="1100" dirty="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a:ea typeface="Times New Roman"/>
                        <a:cs typeface="Times New Roman"/>
                      </a:endParaRPr>
                    </a:p>
                  </a:txBody>
                  <a:tcPr marL="68580" marR="68580" marT="0" marB="0"/>
                </a:tc>
              </a:tr>
            </a:tbl>
          </a:graphicData>
        </a:graphic>
      </p:graphicFrame>
      <p:sp>
        <p:nvSpPr>
          <p:cNvPr id="3" name="TextBox 2"/>
          <p:cNvSpPr txBox="1"/>
          <p:nvPr/>
        </p:nvSpPr>
        <p:spPr>
          <a:xfrm>
            <a:off x="1066800" y="1219200"/>
            <a:ext cx="6248400" cy="707886"/>
          </a:xfrm>
          <a:prstGeom prst="rect">
            <a:avLst/>
          </a:prstGeom>
          <a:noFill/>
        </p:spPr>
        <p:txBody>
          <a:bodyPr wrap="square" rtlCol="0">
            <a:spAutoFit/>
          </a:bodyPr>
          <a:lstStyle/>
          <a:p>
            <a:pPr algn="ctr"/>
            <a:r>
              <a:rPr lang="en-US" sz="1100" dirty="0"/>
              <a:t>This table reflects 2015 data, 2016 is not released yet. </a:t>
            </a:r>
          </a:p>
          <a:p>
            <a:pPr algn="ctr"/>
            <a:r>
              <a:rPr lang="en-US" sz="1100" dirty="0"/>
              <a:t>Proposed shorter times and less questions and passages for 2016</a:t>
            </a:r>
          </a:p>
          <a:p>
            <a:endParaRPr lang="en-US" dirty="0"/>
          </a:p>
        </p:txBody>
      </p:sp>
    </p:spTree>
    <p:extLst>
      <p:ext uri="{BB962C8B-B14F-4D97-AF65-F5344CB8AC3E}">
        <p14:creationId xmlns:p14="http://schemas.microsoft.com/office/powerpoint/2010/main" val="209302797"/>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53400" cy="1143000"/>
          </a:xfrm>
        </p:spPr>
        <p:txBody>
          <a:bodyPr>
            <a:normAutofit/>
          </a:bodyPr>
          <a:lstStyle/>
          <a:p>
            <a:r>
              <a:rPr lang="en-US" sz="3600" dirty="0"/>
              <a:t>Types of Questions </a:t>
            </a:r>
            <a:r>
              <a:rPr lang="en-US" sz="3600" dirty="0" smtClean="0"/>
              <a:t>Math</a:t>
            </a:r>
            <a:endParaRPr lang="en-US" sz="4000" dirty="0"/>
          </a:p>
        </p:txBody>
      </p:sp>
      <p:sp>
        <p:nvSpPr>
          <p:cNvPr id="3" name="Content Placeholder 2"/>
          <p:cNvSpPr>
            <a:spLocks noGrp="1"/>
          </p:cNvSpPr>
          <p:nvPr>
            <p:ph idx="1"/>
          </p:nvPr>
        </p:nvSpPr>
        <p:spPr>
          <a:xfrm>
            <a:off x="762000" y="685800"/>
            <a:ext cx="7543800" cy="2743200"/>
          </a:xfrm>
        </p:spPr>
        <p:txBody>
          <a:bodyPr/>
          <a:lstStyle/>
          <a:p>
            <a:r>
              <a:rPr lang="en-US" dirty="0" smtClean="0"/>
              <a:t>Multiple choice</a:t>
            </a:r>
          </a:p>
          <a:p>
            <a:endParaRPr lang="en-US" dirty="0"/>
          </a:p>
        </p:txBody>
      </p:sp>
      <p:pic>
        <p:nvPicPr>
          <p:cNvPr id="20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2362200"/>
            <a:ext cx="5819775" cy="2924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914400" y="5638800"/>
            <a:ext cx="4876800" cy="261610"/>
          </a:xfrm>
          <a:prstGeom prst="rect">
            <a:avLst/>
          </a:prstGeom>
          <a:noFill/>
        </p:spPr>
        <p:txBody>
          <a:bodyPr wrap="square" rtlCol="0">
            <a:spAutoFit/>
          </a:bodyPr>
          <a:lstStyle/>
          <a:p>
            <a:r>
              <a:rPr lang="en-US" sz="1100" dirty="0" smtClean="0"/>
              <a:t>Sample from 3</a:t>
            </a:r>
            <a:r>
              <a:rPr lang="en-US" sz="1100" baseline="30000" dirty="0" smtClean="0"/>
              <a:t>rd</a:t>
            </a:r>
            <a:r>
              <a:rPr lang="en-US" sz="1100" dirty="0" smtClean="0"/>
              <a:t> grade NYS released questions</a:t>
            </a:r>
            <a:endParaRPr lang="en-US" sz="1100" dirty="0"/>
          </a:p>
        </p:txBody>
      </p:sp>
    </p:spTree>
    <p:extLst>
      <p:ext uri="{BB962C8B-B14F-4D97-AF65-F5344CB8AC3E}">
        <p14:creationId xmlns:p14="http://schemas.microsoft.com/office/powerpoint/2010/main" val="3483633852"/>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53400" cy="1143000"/>
          </a:xfrm>
        </p:spPr>
        <p:txBody>
          <a:bodyPr>
            <a:normAutofit/>
          </a:bodyPr>
          <a:lstStyle/>
          <a:p>
            <a:r>
              <a:rPr lang="en-US" sz="3600" dirty="0"/>
              <a:t>Types of Questions </a:t>
            </a:r>
            <a:r>
              <a:rPr lang="en-US" sz="3600" dirty="0" smtClean="0"/>
              <a:t>Math </a:t>
            </a:r>
            <a:endParaRPr lang="en-US" sz="4000" dirty="0"/>
          </a:p>
        </p:txBody>
      </p:sp>
      <p:sp>
        <p:nvSpPr>
          <p:cNvPr id="3" name="Content Placeholder 2"/>
          <p:cNvSpPr>
            <a:spLocks noGrp="1"/>
          </p:cNvSpPr>
          <p:nvPr>
            <p:ph idx="1"/>
          </p:nvPr>
        </p:nvSpPr>
        <p:spPr>
          <a:xfrm>
            <a:off x="762000" y="685800"/>
            <a:ext cx="7543800" cy="2667000"/>
          </a:xfrm>
        </p:spPr>
        <p:txBody>
          <a:bodyPr/>
          <a:lstStyle/>
          <a:p>
            <a:r>
              <a:rPr lang="en-US" dirty="0" smtClean="0"/>
              <a:t>Short Answer</a:t>
            </a:r>
          </a:p>
          <a:p>
            <a:endParaRPr lang="en-US" dirty="0"/>
          </a:p>
        </p:txBody>
      </p:sp>
      <p:sp>
        <p:nvSpPr>
          <p:cNvPr id="4" name="TextBox 3"/>
          <p:cNvSpPr txBox="1"/>
          <p:nvPr/>
        </p:nvSpPr>
        <p:spPr>
          <a:xfrm>
            <a:off x="914400" y="5638800"/>
            <a:ext cx="4876800" cy="261610"/>
          </a:xfrm>
          <a:prstGeom prst="rect">
            <a:avLst/>
          </a:prstGeom>
          <a:noFill/>
        </p:spPr>
        <p:txBody>
          <a:bodyPr wrap="square" rtlCol="0">
            <a:spAutoFit/>
          </a:bodyPr>
          <a:lstStyle/>
          <a:p>
            <a:r>
              <a:rPr lang="en-US" sz="1100" dirty="0" smtClean="0"/>
              <a:t>Sample from 4th grade NYS released questions</a:t>
            </a:r>
            <a:endParaRPr lang="en-US" sz="1100" dirty="0"/>
          </a:p>
        </p:txBody>
      </p:sp>
      <p:sp>
        <p:nvSpPr>
          <p:cNvPr id="5" name="Rectangle 4"/>
          <p:cNvSpPr/>
          <p:nvPr/>
        </p:nvSpPr>
        <p:spPr>
          <a:xfrm>
            <a:off x="710852" y="2133600"/>
            <a:ext cx="6705600" cy="3416320"/>
          </a:xfrm>
          <a:prstGeom prst="rect">
            <a:avLst/>
          </a:prstGeom>
          <a:ln>
            <a:solidFill>
              <a:schemeClr val="tx1"/>
            </a:solidFill>
          </a:ln>
        </p:spPr>
        <p:txBody>
          <a:bodyPr wrap="square">
            <a:spAutoFit/>
          </a:bodyPr>
          <a:lstStyle/>
          <a:p>
            <a:r>
              <a:rPr lang="en-US" dirty="0"/>
              <a:t>A cargo ship is carrying nine shipping crates. Each crate is equal in mass, and the total mass of all nine crates is 4,707 kilograms. What is the mass, in kilograms, of each crate? </a:t>
            </a:r>
            <a:endParaRPr lang="en-US" dirty="0" smtClean="0"/>
          </a:p>
          <a:p>
            <a:r>
              <a:rPr lang="en-US" i="1" dirty="0" smtClean="0"/>
              <a:t>Show </a:t>
            </a:r>
            <a:r>
              <a:rPr lang="en-US" i="1" dirty="0"/>
              <a:t>your work</a:t>
            </a:r>
            <a:r>
              <a:rPr lang="en-US" i="1" dirty="0" smtClean="0"/>
              <a:t>.</a:t>
            </a:r>
          </a:p>
          <a:p>
            <a:endParaRPr lang="en-US" i="1" dirty="0"/>
          </a:p>
          <a:p>
            <a:endParaRPr lang="en-US" i="1" dirty="0" smtClean="0"/>
          </a:p>
          <a:p>
            <a:endParaRPr lang="en-US" i="1" dirty="0"/>
          </a:p>
          <a:p>
            <a:endParaRPr lang="en-US" i="1" dirty="0" smtClean="0"/>
          </a:p>
          <a:p>
            <a:endParaRPr lang="en-US" i="1" dirty="0"/>
          </a:p>
          <a:p>
            <a:endParaRPr lang="en-US" i="1" dirty="0" smtClean="0"/>
          </a:p>
          <a:p>
            <a:endParaRPr lang="en-US" i="1" dirty="0"/>
          </a:p>
          <a:p>
            <a:endParaRPr lang="en-US" i="1" dirty="0"/>
          </a:p>
        </p:txBody>
      </p:sp>
    </p:spTree>
    <p:extLst>
      <p:ext uri="{BB962C8B-B14F-4D97-AF65-F5344CB8AC3E}">
        <p14:creationId xmlns:p14="http://schemas.microsoft.com/office/powerpoint/2010/main" val="3461155203"/>
      </p:ext>
    </p:extLst>
  </p:cSld>
  <p:clrMapOvr>
    <a:masterClrMapping/>
  </p:clrMapOvr>
  <p:transition spd="slow">
    <p:push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3147</TotalTime>
  <Words>785</Words>
  <Application>Microsoft Office PowerPoint</Application>
  <PresentationFormat>On-screen Show (4:3)</PresentationFormat>
  <Paragraphs>189</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Impact</vt:lpstr>
      <vt:lpstr>Times New Roman</vt:lpstr>
      <vt:lpstr>NewsPrint</vt:lpstr>
      <vt:lpstr>What are the New York State Tests?</vt:lpstr>
      <vt:lpstr>State Test Information: Students</vt:lpstr>
      <vt:lpstr>State Test Information: Dates</vt:lpstr>
      <vt:lpstr>State Test Information: Timing English language Arts</vt:lpstr>
      <vt:lpstr>Types of Questions ELA </vt:lpstr>
      <vt:lpstr>Key Common Core ELA Changes when Switched to Common Core Testing</vt:lpstr>
      <vt:lpstr>State Test Information: Timing Mathematics</vt:lpstr>
      <vt:lpstr>Types of Questions Math</vt:lpstr>
      <vt:lpstr>Types of Questions Math </vt:lpstr>
      <vt:lpstr>Types of Questions Math </vt:lpstr>
      <vt:lpstr>Test Taking Tips</vt:lpstr>
      <vt:lpstr>Links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are the New York State Tests?</dc:title>
  <dc:creator>admin</dc:creator>
  <cp:lastModifiedBy>Bebenroth Jr Richard M (28Q174)</cp:lastModifiedBy>
  <cp:revision>39</cp:revision>
  <cp:lastPrinted>2016-01-15T15:02:04Z</cp:lastPrinted>
  <dcterms:created xsi:type="dcterms:W3CDTF">2012-02-01T20:47:35Z</dcterms:created>
  <dcterms:modified xsi:type="dcterms:W3CDTF">2016-01-19T23:05:56Z</dcterms:modified>
</cp:coreProperties>
</file>